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3"/>
  </p:notesMasterIdLst>
  <p:handoutMasterIdLst>
    <p:handoutMasterId r:id="rId44"/>
  </p:handoutMasterIdLst>
  <p:sldIdLst>
    <p:sldId id="270" r:id="rId6"/>
    <p:sldId id="302" r:id="rId7"/>
    <p:sldId id="304" r:id="rId8"/>
    <p:sldId id="305" r:id="rId9"/>
    <p:sldId id="303" r:id="rId10"/>
    <p:sldId id="258" r:id="rId11"/>
    <p:sldId id="274" r:id="rId12"/>
    <p:sldId id="278" r:id="rId13"/>
    <p:sldId id="284" r:id="rId14"/>
    <p:sldId id="288" r:id="rId15"/>
    <p:sldId id="294" r:id="rId16"/>
    <p:sldId id="295" r:id="rId17"/>
    <p:sldId id="296" r:id="rId18"/>
    <p:sldId id="299" r:id="rId19"/>
    <p:sldId id="298" r:id="rId20"/>
    <p:sldId id="287" r:id="rId21"/>
    <p:sldId id="300" r:id="rId22"/>
    <p:sldId id="301" r:id="rId23"/>
    <p:sldId id="289" r:id="rId24"/>
    <p:sldId id="290" r:id="rId25"/>
    <p:sldId id="291" r:id="rId26"/>
    <p:sldId id="257" r:id="rId27"/>
    <p:sldId id="293" r:id="rId28"/>
    <p:sldId id="256" r:id="rId29"/>
    <p:sldId id="265" r:id="rId30"/>
    <p:sldId id="306" r:id="rId31"/>
    <p:sldId id="275" r:id="rId32"/>
    <p:sldId id="276" r:id="rId33"/>
    <p:sldId id="266" r:id="rId34"/>
    <p:sldId id="267" r:id="rId35"/>
    <p:sldId id="271" r:id="rId36"/>
    <p:sldId id="273" r:id="rId37"/>
    <p:sldId id="268" r:id="rId38"/>
    <p:sldId id="269" r:id="rId39"/>
    <p:sldId id="307" r:id="rId40"/>
    <p:sldId id="264" r:id="rId41"/>
    <p:sldId id="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9F3"/>
    <a:srgbClr val="A3C5F3"/>
    <a:srgbClr val="7FC5F3"/>
    <a:srgbClr val="00B050"/>
    <a:srgbClr val="009051"/>
    <a:srgbClr val="628C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snapToObjects="1">
      <p:cViewPr varScale="1">
        <p:scale>
          <a:sx n="57" d="100"/>
          <a:sy n="57" d="100"/>
        </p:scale>
        <p:origin x="186" y="5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Kemp" userId="384c0935-5478-4e42-80ca-ac62e9329d46" providerId="ADAL" clId="{3D14792C-773D-4D89-86D7-C344D5E0EC2F}"/>
    <pc:docChg chg="modSld">
      <pc:chgData name="Katherine Kemp" userId="384c0935-5478-4e42-80ca-ac62e9329d46" providerId="ADAL" clId="{3D14792C-773D-4D89-86D7-C344D5E0EC2F}" dt="2020-06-25T16:43:12.211" v="1" actId="20577"/>
      <pc:docMkLst>
        <pc:docMk/>
      </pc:docMkLst>
      <pc:sldChg chg="modSp mod">
        <pc:chgData name="Katherine Kemp" userId="384c0935-5478-4e42-80ca-ac62e9329d46" providerId="ADAL" clId="{3D14792C-773D-4D89-86D7-C344D5E0EC2F}" dt="2020-06-25T16:43:12.211" v="1" actId="20577"/>
        <pc:sldMkLst>
          <pc:docMk/>
          <pc:sldMk cId="3651258073" sldId="270"/>
        </pc:sldMkLst>
        <pc:spChg chg="mod">
          <ac:chgData name="Katherine Kemp" userId="384c0935-5478-4e42-80ca-ac62e9329d46" providerId="ADAL" clId="{3D14792C-773D-4D89-86D7-C344D5E0EC2F}" dt="2020-06-25T16:43:12.211" v="1" actId="20577"/>
          <ac:spMkLst>
            <pc:docMk/>
            <pc:sldMk cId="3651258073" sldId="270"/>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Excellent+Very Good</c:v>
                </c:pt>
              </c:strCache>
            </c:strRef>
          </c:tx>
          <c:spPr>
            <a:solidFill>
              <a:srgbClr val="000090"/>
            </a:solidFill>
            <a:ln>
              <a:solidFill>
                <a:srgbClr val="CCFFC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FY2010</c:v>
                </c:pt>
                <c:pt idx="1">
                  <c:v>FY2011</c:v>
                </c:pt>
                <c:pt idx="2">
                  <c:v>FY2012 </c:v>
                </c:pt>
                <c:pt idx="3">
                  <c:v>FY2013</c:v>
                </c:pt>
                <c:pt idx="4">
                  <c:v>FY2014</c:v>
                </c:pt>
                <c:pt idx="5">
                  <c:v>FY2015</c:v>
                </c:pt>
                <c:pt idx="6">
                  <c:v>FY2016</c:v>
                </c:pt>
                <c:pt idx="7">
                  <c:v>FY2017</c:v>
                </c:pt>
                <c:pt idx="8">
                  <c:v>FY2018</c:v>
                </c:pt>
                <c:pt idx="9">
                  <c:v>FY2019</c:v>
                </c:pt>
              </c:strCache>
            </c:strRef>
          </c:cat>
          <c:val>
            <c:numRef>
              <c:f>Sheet1!$B$2:$B$11</c:f>
              <c:numCache>
                <c:formatCode>0%</c:formatCode>
                <c:ptCount val="10"/>
                <c:pt idx="0">
                  <c:v>0.81</c:v>
                </c:pt>
                <c:pt idx="1">
                  <c:v>0.82</c:v>
                </c:pt>
                <c:pt idx="2">
                  <c:v>0.83</c:v>
                </c:pt>
                <c:pt idx="3">
                  <c:v>0.86</c:v>
                </c:pt>
                <c:pt idx="4">
                  <c:v>0.85</c:v>
                </c:pt>
                <c:pt idx="5">
                  <c:v>0.85</c:v>
                </c:pt>
                <c:pt idx="6">
                  <c:v>0.86</c:v>
                </c:pt>
                <c:pt idx="7">
                  <c:v>0.86</c:v>
                </c:pt>
                <c:pt idx="8">
                  <c:v>0.88</c:v>
                </c:pt>
                <c:pt idx="9">
                  <c:v>0.88</c:v>
                </c:pt>
              </c:numCache>
            </c:numRef>
          </c:val>
          <c:extLst>
            <c:ext xmlns:c16="http://schemas.microsoft.com/office/drawing/2014/chart" uri="{C3380CC4-5D6E-409C-BE32-E72D297353CC}">
              <c16:uniqueId val="{00000000-CFE4-4A38-8AE4-4147E7D552C2}"/>
            </c:ext>
          </c:extLst>
        </c:ser>
        <c:dLbls>
          <c:showLegendKey val="0"/>
          <c:showVal val="0"/>
          <c:showCatName val="0"/>
          <c:showSerName val="0"/>
          <c:showPercent val="0"/>
          <c:showBubbleSize val="0"/>
        </c:dLbls>
        <c:gapWidth val="86"/>
        <c:overlap val="-27"/>
        <c:axId val="2078755096"/>
        <c:axId val="2079663912"/>
      </c:barChart>
      <c:catAx>
        <c:axId val="207875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2079663912"/>
        <c:crosses val="autoZero"/>
        <c:auto val="1"/>
        <c:lblAlgn val="ctr"/>
        <c:lblOffset val="100"/>
        <c:noMultiLvlLbl val="0"/>
      </c:catAx>
      <c:valAx>
        <c:axId val="2079663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78755096"/>
        <c:crosses val="autoZero"/>
        <c:crossBetween val="between"/>
        <c:majorUnit val="0.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Score</c:v>
                </c:pt>
              </c:strCache>
            </c:strRef>
          </c:tx>
          <c:spPr>
            <a:ln>
              <a:solidFill>
                <a:schemeClr val="tx1"/>
              </a:solidFill>
            </a:ln>
          </c:spPr>
          <c:dPt>
            <c:idx val="0"/>
            <c:bubble3D val="0"/>
            <c:spPr>
              <a:solidFill>
                <a:schemeClr val="bg2">
                  <a:lumMod val="90000"/>
                </a:schemeClr>
              </a:solidFill>
              <a:ln w="19050">
                <a:solidFill>
                  <a:schemeClr val="tx1"/>
                </a:solidFill>
              </a:ln>
              <a:effectLst/>
            </c:spPr>
            <c:extLst>
              <c:ext xmlns:c16="http://schemas.microsoft.com/office/drawing/2014/chart" uri="{C3380CC4-5D6E-409C-BE32-E72D297353CC}">
                <c16:uniqueId val="{00000001-E94F-F442-997E-AE0792534203}"/>
              </c:ext>
            </c:extLst>
          </c:dPt>
          <c:dPt>
            <c:idx val="1"/>
            <c:bubble3D val="0"/>
            <c:spPr>
              <a:solidFill>
                <a:srgbClr val="009051"/>
              </a:solidFill>
              <a:ln w="19050">
                <a:solidFill>
                  <a:schemeClr val="tx1"/>
                </a:solidFill>
              </a:ln>
              <a:effectLst/>
            </c:spPr>
            <c:extLst>
              <c:ext xmlns:c16="http://schemas.microsoft.com/office/drawing/2014/chart" uri="{C3380CC4-5D6E-409C-BE32-E72D297353CC}">
                <c16:uniqueId val="{00000003-E94F-F442-997E-AE0792534203}"/>
              </c:ext>
            </c:extLst>
          </c:dPt>
          <c:cat>
            <c:strRef>
              <c:f>Sheet1!$A$2:$A$3</c:f>
              <c:strCache>
                <c:ptCount val="2"/>
                <c:pt idx="0">
                  <c:v>Not Excellent</c:v>
                </c:pt>
                <c:pt idx="1">
                  <c:v>Excellent</c:v>
                </c:pt>
              </c:strCache>
            </c:strRef>
          </c:cat>
          <c:val>
            <c:numRef>
              <c:f>Sheet1!$B$2:$B$3</c:f>
              <c:numCache>
                <c:formatCode>General</c:formatCode>
                <c:ptCount val="2"/>
                <c:pt idx="0">
                  <c:v>40.1</c:v>
                </c:pt>
                <c:pt idx="1">
                  <c:v>59.9</c:v>
                </c:pt>
              </c:numCache>
            </c:numRef>
          </c:val>
          <c:extLst>
            <c:ext xmlns:c16="http://schemas.microsoft.com/office/drawing/2014/chart" uri="{C3380CC4-5D6E-409C-BE32-E72D297353CC}">
              <c16:uniqueId val="{00000004-E94F-F442-997E-AE07925342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Score</c:v>
                </c:pt>
              </c:strCache>
            </c:strRef>
          </c:tx>
          <c:spPr>
            <a:ln>
              <a:solidFill>
                <a:schemeClr val="tx1"/>
              </a:solidFill>
            </a:ln>
          </c:spPr>
          <c:dPt>
            <c:idx val="0"/>
            <c:bubble3D val="0"/>
            <c:spPr>
              <a:solidFill>
                <a:schemeClr val="bg2">
                  <a:lumMod val="90000"/>
                </a:schemeClr>
              </a:solidFill>
              <a:ln w="19050">
                <a:solidFill>
                  <a:schemeClr val="tx1"/>
                </a:solidFill>
              </a:ln>
              <a:effectLst/>
            </c:spPr>
            <c:extLst>
              <c:ext xmlns:c16="http://schemas.microsoft.com/office/drawing/2014/chart" uri="{C3380CC4-5D6E-409C-BE32-E72D297353CC}">
                <c16:uniqueId val="{00000001-9975-1243-BA3E-3C0F681E8E79}"/>
              </c:ext>
            </c:extLst>
          </c:dPt>
          <c:dPt>
            <c:idx val="1"/>
            <c:bubble3D val="0"/>
            <c:spPr>
              <a:solidFill>
                <a:srgbClr val="009051"/>
              </a:solidFill>
              <a:ln w="19050">
                <a:solidFill>
                  <a:schemeClr val="tx1"/>
                </a:solidFill>
              </a:ln>
              <a:effectLst/>
            </c:spPr>
            <c:extLst>
              <c:ext xmlns:c16="http://schemas.microsoft.com/office/drawing/2014/chart" uri="{C3380CC4-5D6E-409C-BE32-E72D297353CC}">
                <c16:uniqueId val="{00000003-9975-1243-BA3E-3C0F681E8E79}"/>
              </c:ext>
            </c:extLst>
          </c:dPt>
          <c:cat>
            <c:strRef>
              <c:f>Sheet1!$A$2:$A$3</c:f>
              <c:strCache>
                <c:ptCount val="2"/>
                <c:pt idx="0">
                  <c:v>Not Excellent</c:v>
                </c:pt>
                <c:pt idx="1">
                  <c:v>Excellent</c:v>
                </c:pt>
              </c:strCache>
            </c:strRef>
          </c:cat>
          <c:val>
            <c:numRef>
              <c:f>Sheet1!$B$2:$B$3</c:f>
              <c:numCache>
                <c:formatCode>General</c:formatCode>
                <c:ptCount val="2"/>
                <c:pt idx="0">
                  <c:v>19.8</c:v>
                </c:pt>
                <c:pt idx="1">
                  <c:v>80.2</c:v>
                </c:pt>
              </c:numCache>
            </c:numRef>
          </c:val>
          <c:extLst>
            <c:ext xmlns:c16="http://schemas.microsoft.com/office/drawing/2014/chart" uri="{C3380CC4-5D6E-409C-BE32-E72D297353CC}">
              <c16:uniqueId val="{00000004-9975-1243-BA3E-3C0F681E8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Score</c:v>
                </c:pt>
              </c:strCache>
            </c:strRef>
          </c:tx>
          <c:spPr>
            <a:ln>
              <a:solidFill>
                <a:schemeClr val="tx1"/>
              </a:solidFill>
            </a:ln>
          </c:spPr>
          <c:dPt>
            <c:idx val="0"/>
            <c:bubble3D val="0"/>
            <c:spPr>
              <a:solidFill>
                <a:srgbClr val="C00000"/>
              </a:solidFill>
              <a:ln w="19050">
                <a:solidFill>
                  <a:schemeClr val="tx1"/>
                </a:solidFill>
              </a:ln>
              <a:effectLst/>
            </c:spPr>
            <c:extLst>
              <c:ext xmlns:c16="http://schemas.microsoft.com/office/drawing/2014/chart" uri="{C3380CC4-5D6E-409C-BE32-E72D297353CC}">
                <c16:uniqueId val="{00000001-0C11-F44A-8763-DF864A86D914}"/>
              </c:ext>
            </c:extLst>
          </c:dPt>
          <c:dPt>
            <c:idx val="1"/>
            <c:bubble3D val="0"/>
            <c:spPr>
              <a:solidFill>
                <a:schemeClr val="bg2">
                  <a:lumMod val="90000"/>
                </a:schemeClr>
              </a:solidFill>
              <a:ln w="19050">
                <a:solidFill>
                  <a:schemeClr val="tx1"/>
                </a:solidFill>
              </a:ln>
              <a:effectLst/>
            </c:spPr>
            <c:extLst>
              <c:ext xmlns:c16="http://schemas.microsoft.com/office/drawing/2014/chart" uri="{C3380CC4-5D6E-409C-BE32-E72D297353CC}">
                <c16:uniqueId val="{00000003-0C11-F44A-8763-DF864A86D914}"/>
              </c:ext>
            </c:extLst>
          </c:dPt>
          <c:cat>
            <c:strRef>
              <c:f>Sheet1!$A$2:$A$3</c:f>
              <c:strCache>
                <c:ptCount val="2"/>
                <c:pt idx="0">
                  <c:v>Not Excellent</c:v>
                </c:pt>
                <c:pt idx="1">
                  <c:v>Excellent</c:v>
                </c:pt>
              </c:strCache>
            </c:strRef>
          </c:cat>
          <c:val>
            <c:numRef>
              <c:f>Sheet1!$B$2:$B$3</c:f>
              <c:numCache>
                <c:formatCode>General</c:formatCode>
                <c:ptCount val="2"/>
                <c:pt idx="0">
                  <c:v>73.400000000000006</c:v>
                </c:pt>
                <c:pt idx="1">
                  <c:v>26.6</c:v>
                </c:pt>
              </c:numCache>
            </c:numRef>
          </c:val>
          <c:extLst>
            <c:ext xmlns:c16="http://schemas.microsoft.com/office/drawing/2014/chart" uri="{C3380CC4-5D6E-409C-BE32-E72D297353CC}">
              <c16:uniqueId val="{00000004-0C11-F44A-8763-DF864A86D9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Score</c:v>
                </c:pt>
              </c:strCache>
            </c:strRef>
          </c:tx>
          <c:spPr>
            <a:solidFill>
              <a:schemeClr val="bg2">
                <a:lumMod val="90000"/>
              </a:schemeClr>
            </a:solidFill>
            <a:ln>
              <a:solidFill>
                <a:schemeClr val="tx1"/>
              </a:solidFill>
            </a:ln>
          </c:spPr>
          <c:dPt>
            <c:idx val="0"/>
            <c:bubble3D val="0"/>
            <c:spPr>
              <a:solidFill>
                <a:schemeClr val="bg2">
                  <a:lumMod val="90000"/>
                </a:schemeClr>
              </a:solidFill>
              <a:ln w="19050">
                <a:solidFill>
                  <a:schemeClr val="tx1"/>
                </a:solidFill>
              </a:ln>
              <a:effectLst/>
            </c:spPr>
            <c:extLst>
              <c:ext xmlns:c16="http://schemas.microsoft.com/office/drawing/2014/chart" uri="{C3380CC4-5D6E-409C-BE32-E72D297353CC}">
                <c16:uniqueId val="{00000001-584A-7747-8ABC-19F54BD90F04}"/>
              </c:ext>
            </c:extLst>
          </c:dPt>
          <c:dPt>
            <c:idx val="1"/>
            <c:bubble3D val="0"/>
            <c:spPr>
              <a:solidFill>
                <a:srgbClr val="009051"/>
              </a:solidFill>
              <a:ln w="19050">
                <a:solidFill>
                  <a:schemeClr val="tx1"/>
                </a:solidFill>
              </a:ln>
              <a:effectLst/>
            </c:spPr>
            <c:extLst>
              <c:ext xmlns:c16="http://schemas.microsoft.com/office/drawing/2014/chart" uri="{C3380CC4-5D6E-409C-BE32-E72D297353CC}">
                <c16:uniqueId val="{00000003-584A-7747-8ABC-19F54BD90F04}"/>
              </c:ext>
            </c:extLst>
          </c:dPt>
          <c:cat>
            <c:strRef>
              <c:f>Sheet1!$A$2:$A$3</c:f>
              <c:strCache>
                <c:ptCount val="2"/>
                <c:pt idx="0">
                  <c:v>Not Excellent</c:v>
                </c:pt>
                <c:pt idx="1">
                  <c:v>Excellent</c:v>
                </c:pt>
              </c:strCache>
            </c:strRef>
          </c:cat>
          <c:val>
            <c:numRef>
              <c:f>Sheet1!$B$2:$B$3</c:f>
              <c:numCache>
                <c:formatCode>General</c:formatCode>
                <c:ptCount val="2"/>
                <c:pt idx="0">
                  <c:v>15.2</c:v>
                </c:pt>
                <c:pt idx="1">
                  <c:v>84.8</c:v>
                </c:pt>
              </c:numCache>
            </c:numRef>
          </c:val>
          <c:extLst>
            <c:ext xmlns:c16="http://schemas.microsoft.com/office/drawing/2014/chart" uri="{C3380CC4-5D6E-409C-BE32-E72D297353CC}">
              <c16:uniqueId val="{00000004-584A-7747-8ABC-19F54BD90F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D3787-E763-4AC0-88CE-A649A3650206}" type="doc">
      <dgm:prSet loTypeId="urn:microsoft.com/office/officeart/2005/8/layout/pyramid2" loCatId="list" qsTypeId="urn:microsoft.com/office/officeart/2005/8/quickstyle/simple1" qsCatId="simple" csTypeId="urn:microsoft.com/office/officeart/2005/8/colors/accent1_2" csCatId="accent1" phldr="1"/>
      <dgm:spPr/>
    </dgm:pt>
    <dgm:pt modelId="{27F9442D-1B67-43C5-B10B-038758776645}">
      <dgm:prSet phldrT="[Text]"/>
      <dgm:spPr/>
      <dgm:t>
        <a:bodyPr/>
        <a:lstStyle/>
        <a:p>
          <a:r>
            <a:rPr lang="en-US" b="1" dirty="0">
              <a:latin typeface="Calibri Light"/>
              <a:cs typeface="Calibri Light"/>
            </a:rPr>
            <a:t>Patient/Family Experience</a:t>
          </a:r>
        </a:p>
      </dgm:t>
    </dgm:pt>
    <dgm:pt modelId="{3E6D0107-4D0C-4DF0-8CDA-DECF0556A670}" type="parTrans" cxnId="{EFB798D8-08A4-429D-8E07-E3FC5ED7FFFB}">
      <dgm:prSet/>
      <dgm:spPr/>
      <dgm:t>
        <a:bodyPr/>
        <a:lstStyle/>
        <a:p>
          <a:endParaRPr lang="en-US"/>
        </a:p>
      </dgm:t>
    </dgm:pt>
    <dgm:pt modelId="{06710197-E073-4C91-90B3-11CB7DE28AF9}" type="sibTrans" cxnId="{EFB798D8-08A4-429D-8E07-E3FC5ED7FFFB}">
      <dgm:prSet/>
      <dgm:spPr/>
      <dgm:t>
        <a:bodyPr/>
        <a:lstStyle/>
        <a:p>
          <a:endParaRPr lang="en-US"/>
        </a:p>
      </dgm:t>
    </dgm:pt>
    <dgm:pt modelId="{2610AE58-980A-40C9-BC19-F9EFD3507B09}">
      <dgm:prSet phldrT="[Text]" custT="1"/>
      <dgm:spPr/>
      <dgm:t>
        <a:bodyPr/>
        <a:lstStyle/>
        <a:p>
          <a:pPr>
            <a:lnSpc>
              <a:spcPct val="100000"/>
            </a:lnSpc>
            <a:spcAft>
              <a:spcPts val="0"/>
            </a:spcAft>
          </a:pPr>
          <a:r>
            <a:rPr lang="en-US" sz="2700" b="1" dirty="0">
              <a:latin typeface="Calibri Light"/>
              <a:cs typeface="Calibri Light"/>
            </a:rPr>
            <a:t>Access</a:t>
          </a:r>
        </a:p>
      </dgm:t>
    </dgm:pt>
    <dgm:pt modelId="{F4648D02-3E3D-4159-89E3-4F0FE3B020D2}" type="parTrans" cxnId="{50F88122-86F9-4245-A7BB-DD67F96D0A0A}">
      <dgm:prSet/>
      <dgm:spPr/>
      <dgm:t>
        <a:bodyPr/>
        <a:lstStyle/>
        <a:p>
          <a:endParaRPr lang="en-US"/>
        </a:p>
      </dgm:t>
    </dgm:pt>
    <dgm:pt modelId="{02C717C2-2145-4B52-8D13-0024333DEB4D}" type="sibTrans" cxnId="{50F88122-86F9-4245-A7BB-DD67F96D0A0A}">
      <dgm:prSet/>
      <dgm:spPr/>
      <dgm:t>
        <a:bodyPr/>
        <a:lstStyle/>
        <a:p>
          <a:endParaRPr lang="en-US"/>
        </a:p>
      </dgm:t>
    </dgm:pt>
    <dgm:pt modelId="{7314C4CC-8BAD-4FFE-B028-EE335AB766DF}">
      <dgm:prSet phldrT="[Text]"/>
      <dgm:spPr/>
      <dgm:t>
        <a:bodyPr/>
        <a:lstStyle/>
        <a:p>
          <a:r>
            <a:rPr lang="en-US" b="1" dirty="0">
              <a:latin typeface="Calibri Light"/>
              <a:cs typeface="Calibri Light"/>
            </a:rPr>
            <a:t>Community</a:t>
          </a:r>
          <a:r>
            <a:rPr lang="en-US" b="1" baseline="0" dirty="0">
              <a:latin typeface="Calibri Light"/>
              <a:cs typeface="Calibri Light"/>
            </a:rPr>
            <a:t> Partnerships</a:t>
          </a:r>
          <a:endParaRPr lang="en-US" b="1" dirty="0">
            <a:latin typeface="Calibri Light"/>
            <a:cs typeface="Calibri Light"/>
          </a:endParaRPr>
        </a:p>
      </dgm:t>
    </dgm:pt>
    <dgm:pt modelId="{BF20157E-FE83-4032-B34F-3219214E548C}" type="parTrans" cxnId="{5ACA3EBF-77DF-4D2D-B9CF-308F90EFCE5B}">
      <dgm:prSet/>
      <dgm:spPr/>
      <dgm:t>
        <a:bodyPr/>
        <a:lstStyle/>
        <a:p>
          <a:endParaRPr lang="en-US"/>
        </a:p>
      </dgm:t>
    </dgm:pt>
    <dgm:pt modelId="{680CEE87-9FE8-46CF-909D-01F0EC1CB976}" type="sibTrans" cxnId="{5ACA3EBF-77DF-4D2D-B9CF-308F90EFCE5B}">
      <dgm:prSet/>
      <dgm:spPr/>
      <dgm:t>
        <a:bodyPr/>
        <a:lstStyle/>
        <a:p>
          <a:endParaRPr lang="en-US"/>
        </a:p>
      </dgm:t>
    </dgm:pt>
    <dgm:pt modelId="{3706614A-4A4D-489B-8D93-9FB2773EBC35}" type="pres">
      <dgm:prSet presAssocID="{590D3787-E763-4AC0-88CE-A649A3650206}" presName="compositeShape" presStyleCnt="0">
        <dgm:presLayoutVars>
          <dgm:dir/>
          <dgm:resizeHandles/>
        </dgm:presLayoutVars>
      </dgm:prSet>
      <dgm:spPr/>
    </dgm:pt>
    <dgm:pt modelId="{DA2D438E-08A4-4C68-9309-C4F50AC6EDC8}" type="pres">
      <dgm:prSet presAssocID="{590D3787-E763-4AC0-88CE-A649A3650206}" presName="pyramid" presStyleLbl="node1" presStyleIdx="0" presStyleCnt="1" custLinFactNeighborX="-18200"/>
      <dgm:spPr>
        <a:solidFill>
          <a:schemeClr val="bg1"/>
        </a:solidFill>
      </dgm:spPr>
    </dgm:pt>
    <dgm:pt modelId="{40D730A7-6C83-46CE-96DD-5307680C65B6}" type="pres">
      <dgm:prSet presAssocID="{590D3787-E763-4AC0-88CE-A649A3650206}" presName="theList" presStyleCnt="0"/>
      <dgm:spPr/>
    </dgm:pt>
    <dgm:pt modelId="{49B3CF4A-6FCD-477A-A502-46C1DD6C2B8A}" type="pres">
      <dgm:prSet presAssocID="{27F9442D-1B67-43C5-B10B-038758776645}" presName="aNode" presStyleLbl="fgAcc1" presStyleIdx="0" presStyleCnt="3" custLinFactX="-5473" custLinFactNeighborX="-100000" custLinFactNeighborY="-1797">
        <dgm:presLayoutVars>
          <dgm:bulletEnabled val="1"/>
        </dgm:presLayoutVars>
      </dgm:prSet>
      <dgm:spPr/>
    </dgm:pt>
    <dgm:pt modelId="{D21EC069-3C1B-494D-A2A2-875725B0DA8E}" type="pres">
      <dgm:prSet presAssocID="{27F9442D-1B67-43C5-B10B-038758776645}" presName="aSpace" presStyleCnt="0"/>
      <dgm:spPr/>
    </dgm:pt>
    <dgm:pt modelId="{27855367-3146-4E43-BE6F-551A123EADC7}" type="pres">
      <dgm:prSet presAssocID="{2610AE58-980A-40C9-BC19-F9EFD3507B09}" presName="aNode" presStyleLbl="fgAcc1" presStyleIdx="1" presStyleCnt="3" custLinFactX="-5200" custLinFactY="6567" custLinFactNeighborX="-100000" custLinFactNeighborY="100000">
        <dgm:presLayoutVars>
          <dgm:bulletEnabled val="1"/>
        </dgm:presLayoutVars>
      </dgm:prSet>
      <dgm:spPr/>
    </dgm:pt>
    <dgm:pt modelId="{28EB9928-EA72-40F2-8CCD-475DC31B30C0}" type="pres">
      <dgm:prSet presAssocID="{2610AE58-980A-40C9-BC19-F9EFD3507B09}" presName="aSpace" presStyleCnt="0"/>
      <dgm:spPr/>
    </dgm:pt>
    <dgm:pt modelId="{84A3961F-ACC6-46CA-B8B0-0DD5F1B91C7A}" type="pres">
      <dgm:prSet presAssocID="{7314C4CC-8BAD-4FFE-B028-EE335AB766DF}" presName="aNode" presStyleLbl="fgAcc1" presStyleIdx="2" presStyleCnt="3" custLinFactX="-5726" custLinFactY="22115" custLinFactNeighborX="-100000" custLinFactNeighborY="100000">
        <dgm:presLayoutVars>
          <dgm:bulletEnabled val="1"/>
        </dgm:presLayoutVars>
      </dgm:prSet>
      <dgm:spPr/>
    </dgm:pt>
    <dgm:pt modelId="{D776323F-0A9A-479D-A8FE-27B82482B574}" type="pres">
      <dgm:prSet presAssocID="{7314C4CC-8BAD-4FFE-B028-EE335AB766DF}" presName="aSpace" presStyleCnt="0"/>
      <dgm:spPr/>
    </dgm:pt>
  </dgm:ptLst>
  <dgm:cxnLst>
    <dgm:cxn modelId="{50F88122-86F9-4245-A7BB-DD67F96D0A0A}" srcId="{590D3787-E763-4AC0-88CE-A649A3650206}" destId="{2610AE58-980A-40C9-BC19-F9EFD3507B09}" srcOrd="1" destOrd="0" parTransId="{F4648D02-3E3D-4159-89E3-4F0FE3B020D2}" sibTransId="{02C717C2-2145-4B52-8D13-0024333DEB4D}"/>
    <dgm:cxn modelId="{D7370585-C98B-0842-9BCA-38490C30D945}" type="presOf" srcId="{590D3787-E763-4AC0-88CE-A649A3650206}" destId="{3706614A-4A4D-489B-8D93-9FB2773EBC35}" srcOrd="0" destOrd="0" presId="urn:microsoft.com/office/officeart/2005/8/layout/pyramid2"/>
    <dgm:cxn modelId="{ED18E8AD-31D7-FD49-979A-FE02CE93EC4B}" type="presOf" srcId="{2610AE58-980A-40C9-BC19-F9EFD3507B09}" destId="{27855367-3146-4E43-BE6F-551A123EADC7}" srcOrd="0" destOrd="0" presId="urn:microsoft.com/office/officeart/2005/8/layout/pyramid2"/>
    <dgm:cxn modelId="{5ACA3EBF-77DF-4D2D-B9CF-308F90EFCE5B}" srcId="{590D3787-E763-4AC0-88CE-A649A3650206}" destId="{7314C4CC-8BAD-4FFE-B028-EE335AB766DF}" srcOrd="2" destOrd="0" parTransId="{BF20157E-FE83-4032-B34F-3219214E548C}" sibTransId="{680CEE87-9FE8-46CF-909D-01F0EC1CB976}"/>
    <dgm:cxn modelId="{EFB798D8-08A4-429D-8E07-E3FC5ED7FFFB}" srcId="{590D3787-E763-4AC0-88CE-A649A3650206}" destId="{27F9442D-1B67-43C5-B10B-038758776645}" srcOrd="0" destOrd="0" parTransId="{3E6D0107-4D0C-4DF0-8CDA-DECF0556A670}" sibTransId="{06710197-E073-4C91-90B3-11CB7DE28AF9}"/>
    <dgm:cxn modelId="{BD6339DD-F7B2-C048-A935-D7DAA23D8910}" type="presOf" srcId="{7314C4CC-8BAD-4FFE-B028-EE335AB766DF}" destId="{84A3961F-ACC6-46CA-B8B0-0DD5F1B91C7A}" srcOrd="0" destOrd="0" presId="urn:microsoft.com/office/officeart/2005/8/layout/pyramid2"/>
    <dgm:cxn modelId="{07CA8FE2-1F76-2047-8748-10B28AD9E368}" type="presOf" srcId="{27F9442D-1B67-43C5-B10B-038758776645}" destId="{49B3CF4A-6FCD-477A-A502-46C1DD6C2B8A}" srcOrd="0" destOrd="0" presId="urn:microsoft.com/office/officeart/2005/8/layout/pyramid2"/>
    <dgm:cxn modelId="{BBA364EE-CA7A-6F4B-88AA-0754BB8A7F72}" type="presParOf" srcId="{3706614A-4A4D-489B-8D93-9FB2773EBC35}" destId="{DA2D438E-08A4-4C68-9309-C4F50AC6EDC8}" srcOrd="0" destOrd="0" presId="urn:microsoft.com/office/officeart/2005/8/layout/pyramid2"/>
    <dgm:cxn modelId="{6B1E92EC-967C-3249-B6CB-757276B53A8D}" type="presParOf" srcId="{3706614A-4A4D-489B-8D93-9FB2773EBC35}" destId="{40D730A7-6C83-46CE-96DD-5307680C65B6}" srcOrd="1" destOrd="0" presId="urn:microsoft.com/office/officeart/2005/8/layout/pyramid2"/>
    <dgm:cxn modelId="{31108AF0-1E06-FB47-86FB-7763C29E981E}" type="presParOf" srcId="{40D730A7-6C83-46CE-96DD-5307680C65B6}" destId="{49B3CF4A-6FCD-477A-A502-46C1DD6C2B8A}" srcOrd="0" destOrd="0" presId="urn:microsoft.com/office/officeart/2005/8/layout/pyramid2"/>
    <dgm:cxn modelId="{75DADB69-B3B5-E342-9D09-CA481965DC71}" type="presParOf" srcId="{40D730A7-6C83-46CE-96DD-5307680C65B6}" destId="{D21EC069-3C1B-494D-A2A2-875725B0DA8E}" srcOrd="1" destOrd="0" presId="urn:microsoft.com/office/officeart/2005/8/layout/pyramid2"/>
    <dgm:cxn modelId="{7BD70156-C959-9C4F-8C47-BC667F1FD039}" type="presParOf" srcId="{40D730A7-6C83-46CE-96DD-5307680C65B6}" destId="{27855367-3146-4E43-BE6F-551A123EADC7}" srcOrd="2" destOrd="0" presId="urn:microsoft.com/office/officeart/2005/8/layout/pyramid2"/>
    <dgm:cxn modelId="{428A7D0F-BE85-E840-B4AB-9D9B8C257355}" type="presParOf" srcId="{40D730A7-6C83-46CE-96DD-5307680C65B6}" destId="{28EB9928-EA72-40F2-8CCD-475DC31B30C0}" srcOrd="3" destOrd="0" presId="urn:microsoft.com/office/officeart/2005/8/layout/pyramid2"/>
    <dgm:cxn modelId="{619BD02C-AC6E-0D46-AE4D-1BB3307E1097}" type="presParOf" srcId="{40D730A7-6C83-46CE-96DD-5307680C65B6}" destId="{84A3961F-ACC6-46CA-B8B0-0DD5F1B91C7A}" srcOrd="4" destOrd="0" presId="urn:microsoft.com/office/officeart/2005/8/layout/pyramid2"/>
    <dgm:cxn modelId="{9D84B291-4BDF-CB4A-8B73-4C13E7704D63}" type="presParOf" srcId="{40D730A7-6C83-46CE-96DD-5307680C65B6}" destId="{D776323F-0A9A-479D-A8FE-27B82482B57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D438E-08A4-4C68-9309-C4F50AC6EDC8}">
      <dsp:nvSpPr>
        <dsp:cNvPr id="0" name=""/>
        <dsp:cNvSpPr/>
      </dsp:nvSpPr>
      <dsp:spPr>
        <a:xfrm>
          <a:off x="2060246" y="0"/>
          <a:ext cx="4525963" cy="4525963"/>
        </a:xfrm>
        <a:prstGeom prst="triangl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3CF4A-6FCD-477A-A502-46C1DD6C2B8A}">
      <dsp:nvSpPr>
        <dsp:cNvPr id="0" name=""/>
        <dsp:cNvSpPr/>
      </dsp:nvSpPr>
      <dsp:spPr>
        <a:xfrm>
          <a:off x="2044067" y="452620"/>
          <a:ext cx="2941875" cy="107138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Light"/>
              <a:cs typeface="Calibri Light"/>
            </a:rPr>
            <a:t>Patient/Family Experience</a:t>
          </a:r>
        </a:p>
      </dsp:txBody>
      <dsp:txXfrm>
        <a:off x="2096367" y="504920"/>
        <a:ext cx="2837275" cy="966780"/>
      </dsp:txXfrm>
    </dsp:sp>
    <dsp:sp modelId="{27855367-3146-4E43-BE6F-551A123EADC7}">
      <dsp:nvSpPr>
        <dsp:cNvPr id="0" name=""/>
        <dsp:cNvSpPr/>
      </dsp:nvSpPr>
      <dsp:spPr>
        <a:xfrm>
          <a:off x="2052099" y="1864610"/>
          <a:ext cx="2941875" cy="107138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ts val="0"/>
            </a:spcAft>
            <a:buNone/>
          </a:pPr>
          <a:r>
            <a:rPr lang="en-US" sz="2700" b="1" kern="1200" dirty="0">
              <a:latin typeface="Calibri Light"/>
              <a:cs typeface="Calibri Light"/>
            </a:rPr>
            <a:t>Access</a:t>
          </a:r>
        </a:p>
      </dsp:txBody>
      <dsp:txXfrm>
        <a:off x="2104399" y="1916910"/>
        <a:ext cx="2837275" cy="966780"/>
      </dsp:txXfrm>
    </dsp:sp>
    <dsp:sp modelId="{84A3961F-ACC6-46CA-B8B0-0DD5F1B91C7A}">
      <dsp:nvSpPr>
        <dsp:cNvPr id="0" name=""/>
        <dsp:cNvSpPr/>
      </dsp:nvSpPr>
      <dsp:spPr>
        <a:xfrm>
          <a:off x="2036625" y="3236491"/>
          <a:ext cx="2941875" cy="107138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Light"/>
              <a:cs typeface="Calibri Light"/>
            </a:rPr>
            <a:t>Community</a:t>
          </a:r>
          <a:r>
            <a:rPr lang="en-US" sz="2700" b="1" kern="1200" baseline="0" dirty="0">
              <a:latin typeface="Calibri Light"/>
              <a:cs typeface="Calibri Light"/>
            </a:rPr>
            <a:t> Partnerships</a:t>
          </a:r>
          <a:endParaRPr lang="en-US" sz="2700" b="1" kern="1200" dirty="0">
            <a:latin typeface="Calibri Light"/>
            <a:cs typeface="Calibri Light"/>
          </a:endParaRPr>
        </a:p>
      </dsp:txBody>
      <dsp:txXfrm>
        <a:off x="2088925" y="3288791"/>
        <a:ext cx="2837275" cy="9667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0.09091</cdr:x>
      <cdr:y>0.22979</cdr:y>
    </cdr:from>
    <cdr:to>
      <cdr:x>0.95455</cdr:x>
      <cdr:y>0.59476</cdr:y>
    </cdr:to>
    <cdr:cxnSp macro="">
      <cdr:nvCxnSpPr>
        <cdr:cNvPr id="3" name="Straight Arrow Connector 2">
          <a:extLst xmlns:a="http://schemas.openxmlformats.org/drawingml/2006/main">
            <a:ext uri="{FF2B5EF4-FFF2-40B4-BE49-F238E27FC236}">
              <a16:creationId xmlns:a16="http://schemas.microsoft.com/office/drawing/2014/main" id="{D577A52D-612F-48B4-8C02-0EE1368F78CA}"/>
            </a:ext>
          </a:extLst>
        </cdr:cNvPr>
        <cdr:cNvCxnSpPr/>
      </cdr:nvCxnSpPr>
      <cdr:spPr>
        <a:xfrm xmlns:a="http://schemas.openxmlformats.org/drawingml/2006/main" flipV="1">
          <a:off x="762000" y="1295400"/>
          <a:ext cx="7239000" cy="2057400"/>
        </a:xfrm>
        <a:prstGeom xmlns:a="http://schemas.openxmlformats.org/drawingml/2006/main" prst="straightConnector1">
          <a:avLst/>
        </a:prstGeom>
        <a:ln xmlns:a="http://schemas.openxmlformats.org/drawingml/2006/main" w="22225">
          <a:solidFill>
            <a:srgbClr val="00B050"/>
          </a:solidFill>
          <a:tailEnd type="triangl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0BA3A4-E9B5-BF42-B895-CFA50438897C}" type="datetimeFigureOut">
              <a:rPr lang="en-US" smtClean="0"/>
              <a:t>6/25/2020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BE76E8-AFD1-CF4D-96D6-A85DD58230A3}" type="slidenum">
              <a:rPr lang="en-US" smtClean="0"/>
              <a:t>‹#›</a:t>
            </a:fld>
            <a:endParaRPr lang="en-US"/>
          </a:p>
        </p:txBody>
      </p:sp>
    </p:spTree>
    <p:extLst>
      <p:ext uri="{BB962C8B-B14F-4D97-AF65-F5344CB8AC3E}">
        <p14:creationId xmlns:p14="http://schemas.microsoft.com/office/powerpoint/2010/main" val="394071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12DBE-0F79-8B4F-B063-7937EE2C87E2}" type="datetimeFigureOut">
              <a:rPr lang="en-US" smtClean="0"/>
              <a:t>6/25/2020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FFDB7-F148-6543-A84C-5368EDB780EF}" type="slidenum">
              <a:rPr lang="en-US" smtClean="0"/>
              <a:t>‹#›</a:t>
            </a:fld>
            <a:endParaRPr lang="en-US"/>
          </a:p>
        </p:txBody>
      </p:sp>
    </p:spTree>
    <p:extLst>
      <p:ext uri="{BB962C8B-B14F-4D97-AF65-F5344CB8AC3E}">
        <p14:creationId xmlns:p14="http://schemas.microsoft.com/office/powerpoint/2010/main" val="4022743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14350">
              <a:defRPr/>
            </a:pPr>
            <a:fld id="{DB0426D1-975D-499E-B910-85311D0E0564}" type="datetime1">
              <a:rPr lang="en-US">
                <a:solidFill>
                  <a:prstClr val="black"/>
                </a:solidFill>
                <a:latin typeface="Calibri" panose="020F0502020204030204"/>
              </a:rPr>
              <a:pPr defTabSz="914350">
                <a:defRPr/>
              </a:pPr>
              <a:t>6/25/2020</a:t>
            </a:fld>
            <a:endParaRPr lang="en-US">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14350">
              <a:defRPr/>
            </a:pPr>
            <a:fld id="{384E0626-201C-49FC-B2B9-6953E52CEC72}" type="slidenum">
              <a:rPr lang="en-US">
                <a:solidFill>
                  <a:prstClr val="black"/>
                </a:solidFill>
                <a:latin typeface="Calibri" panose="020F0502020204030204"/>
              </a:rPr>
              <a:pPr defTabSz="914350">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89599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350">
              <a:defRPr/>
            </a:pPr>
            <a:fld id="{7B8E01FD-62BB-4B2C-AFCF-21ACFDA91745}" type="slidenum">
              <a:rPr lang="en-US">
                <a:solidFill>
                  <a:prstClr val="black"/>
                </a:solidFill>
                <a:latin typeface="Calibri"/>
              </a:rPr>
              <a:pPr defTabSz="914350">
                <a:defRPr/>
              </a:pPr>
              <a:t>7</a:t>
            </a:fld>
            <a:endParaRPr lang="en-US">
              <a:solidFill>
                <a:prstClr val="black"/>
              </a:solidFill>
              <a:latin typeface="Calibri"/>
            </a:endParaRPr>
          </a:p>
        </p:txBody>
      </p:sp>
    </p:spTree>
    <p:extLst>
      <p:ext uri="{BB962C8B-B14F-4D97-AF65-F5344CB8AC3E}">
        <p14:creationId xmlns:p14="http://schemas.microsoft.com/office/powerpoint/2010/main" val="219918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7D1F3-3A8A-479E-94EF-EC91A72248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3A75-7A36-F545-B6FF-839146D7A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B23FF6-0904-8F4E-B6BB-3CB6B33E7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968D9-4BE7-A943-A73D-EC9AB3676938}"/>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5" name="Footer Placeholder 4">
            <a:extLst>
              <a:ext uri="{FF2B5EF4-FFF2-40B4-BE49-F238E27FC236}">
                <a16:creationId xmlns:a16="http://schemas.microsoft.com/office/drawing/2014/main" id="{8A532716-C200-5841-AB43-4EAA3BFE6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42DEE-732F-2E43-BC57-3C8527DA0992}"/>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73286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2306-8E90-7B45-9AC9-AD60FACB8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067EE-8C47-5F47-99CA-E2002DECD2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683CE-DE2C-3745-8DFF-5DD37313398E}"/>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5" name="Footer Placeholder 4">
            <a:extLst>
              <a:ext uri="{FF2B5EF4-FFF2-40B4-BE49-F238E27FC236}">
                <a16:creationId xmlns:a16="http://schemas.microsoft.com/office/drawing/2014/main" id="{AE4172E9-6D2B-564E-808C-0206CFBE0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F0EF9-406C-6D41-B222-4EA29B06DB47}"/>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177277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34124-107F-9C4C-B5E8-F62A595672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383397-6CEE-474A-9709-80A377BE7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83CDE-02E7-9F44-AD09-059682453AC2}"/>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5" name="Footer Placeholder 4">
            <a:extLst>
              <a:ext uri="{FF2B5EF4-FFF2-40B4-BE49-F238E27FC236}">
                <a16:creationId xmlns:a16="http://schemas.microsoft.com/office/drawing/2014/main" id="{39C3570A-C23B-144B-8463-152AD4D4D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526F5-88D2-3E41-BF1A-D707DB87051E}"/>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1533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75172DC-51CB-44D9-A84C-B94C4C135525}" type="datetimeFigureOut">
              <a:rPr lang="en-US" smtClean="0"/>
              <a:pPr/>
              <a:t>6/25/2020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3595830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5172DC-51CB-44D9-A84C-B94C4C135525}"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3521720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5172DC-51CB-44D9-A84C-B94C4C135525}"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36980413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75172DC-51CB-44D9-A84C-B94C4C135525}"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240222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75172DC-51CB-44D9-A84C-B94C4C135525}" type="datetimeFigureOut">
              <a:rPr lang="en-US" smtClean="0"/>
              <a:pPr/>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340857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75172DC-51CB-44D9-A84C-B94C4C135525}" type="datetimeFigureOut">
              <a:rPr lang="en-US" smtClean="0"/>
              <a:pPr/>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3217486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172DC-51CB-44D9-A84C-B94C4C135525}" type="datetimeFigureOut">
              <a:rPr lang="en-US" smtClean="0"/>
              <a:pPr/>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117616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75172DC-51CB-44D9-A84C-B94C4C135525}"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142612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22DA-C859-3341-96A0-D8B82DD4D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0F7E2-FAAA-2449-98F6-FEAFB3D94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D2A32-3C3A-0E42-A9E6-18B0C86DEECB}"/>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5" name="Footer Placeholder 4">
            <a:extLst>
              <a:ext uri="{FF2B5EF4-FFF2-40B4-BE49-F238E27FC236}">
                <a16:creationId xmlns:a16="http://schemas.microsoft.com/office/drawing/2014/main" id="{E7CA7AEA-67DD-3F42-87B6-505318576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C02C3-10C4-824B-9D6C-1050B5B94756}"/>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151420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75172DC-51CB-44D9-A84C-B94C4C135525}"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F76D7F5C-A182-4288-9212-84AA1C3E0078}"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918083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5172DC-51CB-44D9-A84C-B94C4C135525}"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2160953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5172DC-51CB-44D9-A84C-B94C4C135525}"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D7F5C-A182-4288-9212-84AA1C3E0078}" type="slidenum">
              <a:rPr lang="en-US" smtClean="0"/>
              <a:pPr/>
              <a:t>‹#›</a:t>
            </a:fld>
            <a:endParaRPr lang="en-US"/>
          </a:p>
        </p:txBody>
      </p:sp>
    </p:spTree>
    <p:extLst>
      <p:ext uri="{BB962C8B-B14F-4D97-AF65-F5344CB8AC3E}">
        <p14:creationId xmlns:p14="http://schemas.microsoft.com/office/powerpoint/2010/main" val="32594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A782-E63A-1E47-96FD-945415BEE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7257B1-8AF6-214B-A146-ACA76078C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AC6ECF-B4BF-7744-A80B-DB384FE29FBF}"/>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5" name="Footer Placeholder 4">
            <a:extLst>
              <a:ext uri="{FF2B5EF4-FFF2-40B4-BE49-F238E27FC236}">
                <a16:creationId xmlns:a16="http://schemas.microsoft.com/office/drawing/2014/main" id="{742EE8A2-992B-9744-8062-0EDCE868C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B4C76-103C-2149-B643-4D773616AC3B}"/>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101644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B270-EB0A-1441-AA45-79FFA6273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A7C42A-4134-C14A-8BFF-F35F15B3BC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6D299-59BF-4F45-9E08-4FA125E79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3FAC0-4AFF-824A-8D97-ECCF5C3F5F36}"/>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6" name="Footer Placeholder 5">
            <a:extLst>
              <a:ext uri="{FF2B5EF4-FFF2-40B4-BE49-F238E27FC236}">
                <a16:creationId xmlns:a16="http://schemas.microsoft.com/office/drawing/2014/main" id="{B8B5C82D-A1BD-7B4C-B898-CD62DD5E7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309B5-3B05-194A-BEEB-BBAA79034E07}"/>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135024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D2FD-F3B9-DA47-B288-78EF7C5A0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06859-E2AC-DA4E-BD5B-D889F3CE7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120620-51ED-DC4A-94E1-E2938B104D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AA879-545E-CE46-BB18-3AEA1E7A86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FE920-EE33-C249-8987-39359DE06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034A14-73B0-8542-AA75-B6F7231E2E1A}"/>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8" name="Footer Placeholder 7">
            <a:extLst>
              <a:ext uri="{FF2B5EF4-FFF2-40B4-BE49-F238E27FC236}">
                <a16:creationId xmlns:a16="http://schemas.microsoft.com/office/drawing/2014/main" id="{8E642370-D317-D34F-975C-533B82459F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6FE32A-B3C4-D748-9EC2-207EF4BDD134}"/>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201882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C882-1DA6-A143-A413-E421081BE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11E16-8613-AB43-B292-C06D751A4A20}"/>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4" name="Footer Placeholder 3">
            <a:extLst>
              <a:ext uri="{FF2B5EF4-FFF2-40B4-BE49-F238E27FC236}">
                <a16:creationId xmlns:a16="http://schemas.microsoft.com/office/drawing/2014/main" id="{DD867CD4-1196-F94C-B696-B6737119E3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489009-BF68-B84A-81FB-E058E222861B}"/>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32415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62E9F-1B7B-4E4F-B4B7-F484DA193A89}"/>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3" name="Footer Placeholder 2">
            <a:extLst>
              <a:ext uri="{FF2B5EF4-FFF2-40B4-BE49-F238E27FC236}">
                <a16:creationId xmlns:a16="http://schemas.microsoft.com/office/drawing/2014/main" id="{34A39528-4D68-4440-90E8-63913350F5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1AE7E-F3C8-834E-90A0-21338DEE7D2C}"/>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131075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8547-5BBC-8047-A140-2F761C10D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19E4F9-9BCA-A34C-A4A5-E7131B599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0505C-99E3-9147-8F6C-67B51FE3E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E8995-3CC6-0340-8F0A-E4384F64365E}"/>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6" name="Footer Placeholder 5">
            <a:extLst>
              <a:ext uri="{FF2B5EF4-FFF2-40B4-BE49-F238E27FC236}">
                <a16:creationId xmlns:a16="http://schemas.microsoft.com/office/drawing/2014/main" id="{C938834B-0348-974B-895F-7669395E6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EDFD-657E-0A49-9A15-7C599A723BB2}"/>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359588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4332-792F-E443-8507-3BC290A74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9A7411-1C8F-D742-9D61-52E359D03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B07C9B-D13A-D84C-99F2-81545DBC7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94355-1DAD-704A-94CC-BBA842851033}"/>
              </a:ext>
            </a:extLst>
          </p:cNvPr>
          <p:cNvSpPr>
            <a:spLocks noGrp="1"/>
          </p:cNvSpPr>
          <p:nvPr>
            <p:ph type="dt" sz="half" idx="10"/>
          </p:nvPr>
        </p:nvSpPr>
        <p:spPr/>
        <p:txBody>
          <a:bodyPr/>
          <a:lstStyle/>
          <a:p>
            <a:fld id="{41041614-D948-2D41-A806-FE926D723F90}" type="datetimeFigureOut">
              <a:rPr lang="en-US" smtClean="0"/>
              <a:t>6/25/2020</a:t>
            </a:fld>
            <a:endParaRPr lang="en-US"/>
          </a:p>
        </p:txBody>
      </p:sp>
      <p:sp>
        <p:nvSpPr>
          <p:cNvPr id="6" name="Footer Placeholder 5">
            <a:extLst>
              <a:ext uri="{FF2B5EF4-FFF2-40B4-BE49-F238E27FC236}">
                <a16:creationId xmlns:a16="http://schemas.microsoft.com/office/drawing/2014/main" id="{322A9937-1199-F044-AAC7-6DD880078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5EFF4-B30B-FC46-9BEA-3D062EDB5339}"/>
              </a:ext>
            </a:extLst>
          </p:cNvPr>
          <p:cNvSpPr>
            <a:spLocks noGrp="1"/>
          </p:cNvSpPr>
          <p:nvPr>
            <p:ph type="sldNum" sz="quarter" idx="12"/>
          </p:nvPr>
        </p:nvSpPr>
        <p:spPr/>
        <p:txBody>
          <a:bodyPr/>
          <a:lstStyle/>
          <a:p>
            <a:fld id="{23012E8E-DB59-D24D-87B8-2DD47F9C2665}" type="slidenum">
              <a:rPr lang="en-US" smtClean="0"/>
              <a:t>‹#›</a:t>
            </a:fld>
            <a:endParaRPr lang="en-US"/>
          </a:p>
        </p:txBody>
      </p:sp>
    </p:spTree>
    <p:extLst>
      <p:ext uri="{BB962C8B-B14F-4D97-AF65-F5344CB8AC3E}">
        <p14:creationId xmlns:p14="http://schemas.microsoft.com/office/powerpoint/2010/main" val="26224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9599E1-97AA-D442-B077-4CED3F4C1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C246A-5D3B-524B-8C02-95541405A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CFB3F-CCF4-1F4C-BF95-C6B640D39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41614-D948-2D41-A806-FE926D723F90}" type="datetimeFigureOut">
              <a:rPr lang="en-US" smtClean="0"/>
              <a:t>6/25/2020</a:t>
            </a:fld>
            <a:endParaRPr lang="en-US"/>
          </a:p>
        </p:txBody>
      </p:sp>
      <p:sp>
        <p:nvSpPr>
          <p:cNvPr id="5" name="Footer Placeholder 4">
            <a:extLst>
              <a:ext uri="{FF2B5EF4-FFF2-40B4-BE49-F238E27FC236}">
                <a16:creationId xmlns:a16="http://schemas.microsoft.com/office/drawing/2014/main" id="{51CCDC6F-5328-C94E-A144-90A438176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62ACA6-2B66-4B4C-A4B2-B675732AEA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12E8E-DB59-D24D-87B8-2DD47F9C2665}" type="slidenum">
              <a:rPr lang="en-US" smtClean="0"/>
              <a:t>‹#›</a:t>
            </a:fld>
            <a:endParaRPr lang="en-US"/>
          </a:p>
        </p:txBody>
      </p:sp>
    </p:spTree>
    <p:extLst>
      <p:ext uri="{BB962C8B-B14F-4D97-AF65-F5344CB8AC3E}">
        <p14:creationId xmlns:p14="http://schemas.microsoft.com/office/powerpoint/2010/main" val="243725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5172DC-51CB-44D9-A84C-B94C4C135525}" type="datetimeFigureOut">
              <a:rPr lang="en-US" smtClean="0"/>
              <a:pPr/>
              <a:t>6/25/2020</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6D7F5C-A182-4288-9212-84AA1C3E0078}"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077632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wehonorveterans.org/ptsd-consultation-program-for-provid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a:solidFill>
                  <a:srgbClr val="4472C4"/>
                </a:solidFill>
              </a:rPr>
              <a:t>Strategies to Improve Family Satisfaction with Care at the End of Life for Veterans who die in VA facilities</a:t>
            </a:r>
          </a:p>
        </p:txBody>
      </p:sp>
      <p:sp>
        <p:nvSpPr>
          <p:cNvPr id="5" name="Subtitle 4"/>
          <p:cNvSpPr>
            <a:spLocks noGrp="1"/>
          </p:cNvSpPr>
          <p:nvPr>
            <p:ph type="subTitle" idx="1"/>
          </p:nvPr>
        </p:nvSpPr>
        <p:spPr>
          <a:xfrm>
            <a:off x="379325" y="4414107"/>
            <a:ext cx="11511689" cy="2283062"/>
          </a:xfrm>
        </p:spPr>
        <p:txBody>
          <a:bodyPr>
            <a:normAutofit lnSpcReduction="10000"/>
          </a:bodyPr>
          <a:lstStyle/>
          <a:p>
            <a:r>
              <a:rPr lang="en-US" sz="2800" dirty="0"/>
              <a:t>Carol A. Luhrs, MD FAAHPM</a:t>
            </a:r>
          </a:p>
          <a:p>
            <a:r>
              <a:rPr lang="en-US" dirty="0"/>
              <a:t>Director, Implementation Center of the VA Palliative and Hospice Care Program Office</a:t>
            </a:r>
          </a:p>
          <a:p>
            <a:r>
              <a:rPr lang="en-US" dirty="0"/>
              <a:t>Chief, Hematology/Oncology, Brooklyn campus</a:t>
            </a:r>
          </a:p>
          <a:p>
            <a:r>
              <a:rPr lang="en-US" dirty="0"/>
              <a:t>VA-New York Harbor Healthcare System</a:t>
            </a:r>
          </a:p>
          <a:p>
            <a:r>
              <a:rPr lang="en-US" dirty="0"/>
              <a:t>June 25, 2020</a:t>
            </a:r>
          </a:p>
          <a:p>
            <a:endParaRPr lang="en-US" dirty="0"/>
          </a:p>
        </p:txBody>
      </p:sp>
    </p:spTree>
    <p:extLst>
      <p:ext uri="{BB962C8B-B14F-4D97-AF65-F5344CB8AC3E}">
        <p14:creationId xmlns:p14="http://schemas.microsoft.com/office/powerpoint/2010/main" val="36512580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513" y="797611"/>
            <a:ext cx="11432515" cy="4826463"/>
          </a:xfrm>
          <a:prstGeom prst="rect">
            <a:avLst/>
          </a:prstGeom>
          <a:ln>
            <a:solidFill>
              <a:schemeClr val="tx1"/>
            </a:solidFill>
          </a:ln>
        </p:spPr>
      </p:pic>
      <p:sp>
        <p:nvSpPr>
          <p:cNvPr id="4" name="TextBox 3"/>
          <p:cNvSpPr txBox="1"/>
          <p:nvPr/>
        </p:nvSpPr>
        <p:spPr>
          <a:xfrm>
            <a:off x="1557787" y="5624074"/>
            <a:ext cx="392430" cy="523220"/>
          </a:xfrm>
          <a:prstGeom prst="rect">
            <a:avLst/>
          </a:prstGeom>
          <a:noFill/>
        </p:spPr>
        <p:txBody>
          <a:bodyPr wrap="none" rtlCol="0">
            <a:spAutoFit/>
          </a:bodyPr>
          <a:lstStyle/>
          <a:p>
            <a:r>
              <a:rPr lang="en-US" sz="2800" dirty="0"/>
              <a:t>A</a:t>
            </a:r>
          </a:p>
        </p:txBody>
      </p:sp>
      <p:sp>
        <p:nvSpPr>
          <p:cNvPr id="5" name="TextBox 4"/>
          <p:cNvSpPr txBox="1"/>
          <p:nvPr/>
        </p:nvSpPr>
        <p:spPr>
          <a:xfrm>
            <a:off x="2732691" y="5628019"/>
            <a:ext cx="379982" cy="523220"/>
          </a:xfrm>
          <a:prstGeom prst="rect">
            <a:avLst/>
          </a:prstGeom>
          <a:noFill/>
        </p:spPr>
        <p:txBody>
          <a:bodyPr wrap="none" rtlCol="0">
            <a:spAutoFit/>
          </a:bodyPr>
          <a:lstStyle/>
          <a:p>
            <a:r>
              <a:rPr lang="en-US" sz="2800" dirty="0"/>
              <a:t>B</a:t>
            </a:r>
          </a:p>
        </p:txBody>
      </p:sp>
      <p:sp>
        <p:nvSpPr>
          <p:cNvPr id="6" name="TextBox 5"/>
          <p:cNvSpPr txBox="1"/>
          <p:nvPr/>
        </p:nvSpPr>
        <p:spPr>
          <a:xfrm>
            <a:off x="4184043" y="5624074"/>
            <a:ext cx="376125" cy="523220"/>
          </a:xfrm>
          <a:prstGeom prst="rect">
            <a:avLst/>
          </a:prstGeom>
          <a:noFill/>
        </p:spPr>
        <p:txBody>
          <a:bodyPr wrap="none" rtlCol="0">
            <a:spAutoFit/>
          </a:bodyPr>
          <a:lstStyle/>
          <a:p>
            <a:r>
              <a:rPr lang="en-US" sz="2800" dirty="0"/>
              <a:t>C</a:t>
            </a:r>
          </a:p>
        </p:txBody>
      </p:sp>
      <p:sp>
        <p:nvSpPr>
          <p:cNvPr id="7" name="TextBox 6"/>
          <p:cNvSpPr txBox="1"/>
          <p:nvPr/>
        </p:nvSpPr>
        <p:spPr>
          <a:xfrm>
            <a:off x="5523867" y="5628019"/>
            <a:ext cx="405580" cy="523220"/>
          </a:xfrm>
          <a:prstGeom prst="rect">
            <a:avLst/>
          </a:prstGeom>
          <a:noFill/>
        </p:spPr>
        <p:txBody>
          <a:bodyPr wrap="none" rtlCol="0">
            <a:spAutoFit/>
          </a:bodyPr>
          <a:lstStyle/>
          <a:p>
            <a:r>
              <a:rPr lang="en-US" sz="2800" dirty="0"/>
              <a:t>D</a:t>
            </a:r>
          </a:p>
        </p:txBody>
      </p:sp>
      <p:sp>
        <p:nvSpPr>
          <p:cNvPr id="8" name="TextBox 7"/>
          <p:cNvSpPr txBox="1"/>
          <p:nvPr/>
        </p:nvSpPr>
        <p:spPr>
          <a:xfrm>
            <a:off x="6826794" y="5628019"/>
            <a:ext cx="359994" cy="523220"/>
          </a:xfrm>
          <a:prstGeom prst="rect">
            <a:avLst/>
          </a:prstGeom>
          <a:noFill/>
        </p:spPr>
        <p:txBody>
          <a:bodyPr wrap="none" rtlCol="0">
            <a:spAutoFit/>
          </a:bodyPr>
          <a:lstStyle/>
          <a:p>
            <a:r>
              <a:rPr lang="en-US" sz="2800" dirty="0"/>
              <a:t>E</a:t>
            </a:r>
          </a:p>
        </p:txBody>
      </p:sp>
      <p:sp>
        <p:nvSpPr>
          <p:cNvPr id="9" name="TextBox 8"/>
          <p:cNvSpPr txBox="1"/>
          <p:nvPr/>
        </p:nvSpPr>
        <p:spPr>
          <a:xfrm>
            <a:off x="8080216" y="5628019"/>
            <a:ext cx="349650" cy="523220"/>
          </a:xfrm>
          <a:prstGeom prst="rect">
            <a:avLst/>
          </a:prstGeom>
          <a:noFill/>
        </p:spPr>
        <p:txBody>
          <a:bodyPr wrap="none" rtlCol="0">
            <a:spAutoFit/>
          </a:bodyPr>
          <a:lstStyle/>
          <a:p>
            <a:r>
              <a:rPr lang="en-US" sz="2800" dirty="0"/>
              <a:t>F</a:t>
            </a:r>
          </a:p>
        </p:txBody>
      </p:sp>
      <p:sp>
        <p:nvSpPr>
          <p:cNvPr id="10" name="TextBox 9"/>
          <p:cNvSpPr txBox="1"/>
          <p:nvPr/>
        </p:nvSpPr>
        <p:spPr>
          <a:xfrm>
            <a:off x="9366622" y="5654614"/>
            <a:ext cx="411190" cy="523220"/>
          </a:xfrm>
          <a:prstGeom prst="rect">
            <a:avLst/>
          </a:prstGeom>
          <a:noFill/>
        </p:spPr>
        <p:txBody>
          <a:bodyPr wrap="none" rtlCol="0">
            <a:spAutoFit/>
          </a:bodyPr>
          <a:lstStyle/>
          <a:p>
            <a:r>
              <a:rPr lang="en-US" sz="2800" dirty="0"/>
              <a:t>G</a:t>
            </a:r>
          </a:p>
        </p:txBody>
      </p:sp>
      <p:sp>
        <p:nvSpPr>
          <p:cNvPr id="11" name="TextBox 10"/>
          <p:cNvSpPr txBox="1"/>
          <p:nvPr/>
        </p:nvSpPr>
        <p:spPr>
          <a:xfrm>
            <a:off x="10636536" y="5638117"/>
            <a:ext cx="408385" cy="523220"/>
          </a:xfrm>
          <a:prstGeom prst="rect">
            <a:avLst/>
          </a:prstGeom>
          <a:noFill/>
        </p:spPr>
        <p:txBody>
          <a:bodyPr wrap="none" rtlCol="0">
            <a:spAutoFit/>
          </a:bodyPr>
          <a:lstStyle/>
          <a:p>
            <a:r>
              <a:rPr lang="en-US" sz="2800" dirty="0"/>
              <a:t>H</a:t>
            </a:r>
          </a:p>
        </p:txBody>
      </p:sp>
      <p:sp>
        <p:nvSpPr>
          <p:cNvPr id="14" name="TextBox 13"/>
          <p:cNvSpPr txBox="1"/>
          <p:nvPr/>
        </p:nvSpPr>
        <p:spPr>
          <a:xfrm>
            <a:off x="224193" y="6231591"/>
            <a:ext cx="11538760" cy="523220"/>
          </a:xfrm>
          <a:prstGeom prst="rect">
            <a:avLst/>
          </a:prstGeom>
          <a:noFill/>
        </p:spPr>
        <p:txBody>
          <a:bodyPr wrap="none" rtlCol="0">
            <a:spAutoFit/>
          </a:bodyPr>
          <a:lstStyle/>
          <a:p>
            <a:r>
              <a:rPr lang="en-US" sz="2800" dirty="0"/>
              <a:t>Facility C is above the national average in the CLC but well below in Acute/ICU </a:t>
            </a:r>
          </a:p>
        </p:txBody>
      </p:sp>
      <p:sp>
        <p:nvSpPr>
          <p:cNvPr id="15" name="Title 4"/>
          <p:cNvSpPr txBox="1">
            <a:spLocks/>
          </p:cNvSpPr>
          <p:nvPr/>
        </p:nvSpPr>
        <p:spPr>
          <a:xfrm>
            <a:off x="984302" y="134829"/>
            <a:ext cx="1117381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2C4"/>
                </a:solidFill>
              </a:rPr>
              <a:t>Breakdown of BFS scores for venue of death in VISN X </a:t>
            </a:r>
          </a:p>
        </p:txBody>
      </p:sp>
      <p:sp>
        <p:nvSpPr>
          <p:cNvPr id="16" name="Rectangle 15"/>
          <p:cNvSpPr/>
          <p:nvPr/>
        </p:nvSpPr>
        <p:spPr>
          <a:xfrm>
            <a:off x="3859242" y="2861733"/>
            <a:ext cx="1203923" cy="3285561"/>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951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513" y="797611"/>
            <a:ext cx="11432515" cy="4826463"/>
          </a:xfrm>
          <a:prstGeom prst="rect">
            <a:avLst/>
          </a:prstGeom>
          <a:ln>
            <a:solidFill>
              <a:schemeClr val="tx1"/>
            </a:solidFill>
          </a:ln>
        </p:spPr>
      </p:pic>
      <p:sp>
        <p:nvSpPr>
          <p:cNvPr id="4" name="TextBox 3"/>
          <p:cNvSpPr txBox="1"/>
          <p:nvPr/>
        </p:nvSpPr>
        <p:spPr>
          <a:xfrm>
            <a:off x="1557787" y="5624074"/>
            <a:ext cx="392430" cy="523220"/>
          </a:xfrm>
          <a:prstGeom prst="rect">
            <a:avLst/>
          </a:prstGeom>
          <a:noFill/>
        </p:spPr>
        <p:txBody>
          <a:bodyPr wrap="none" rtlCol="0">
            <a:spAutoFit/>
          </a:bodyPr>
          <a:lstStyle/>
          <a:p>
            <a:r>
              <a:rPr lang="en-US" sz="2800" dirty="0"/>
              <a:t>A</a:t>
            </a:r>
          </a:p>
        </p:txBody>
      </p:sp>
      <p:sp>
        <p:nvSpPr>
          <p:cNvPr id="5" name="TextBox 4"/>
          <p:cNvSpPr txBox="1"/>
          <p:nvPr/>
        </p:nvSpPr>
        <p:spPr>
          <a:xfrm>
            <a:off x="2732691" y="5628019"/>
            <a:ext cx="379982" cy="523220"/>
          </a:xfrm>
          <a:prstGeom prst="rect">
            <a:avLst/>
          </a:prstGeom>
          <a:noFill/>
        </p:spPr>
        <p:txBody>
          <a:bodyPr wrap="none" rtlCol="0">
            <a:spAutoFit/>
          </a:bodyPr>
          <a:lstStyle/>
          <a:p>
            <a:r>
              <a:rPr lang="en-US" sz="2800" dirty="0"/>
              <a:t>B</a:t>
            </a:r>
          </a:p>
        </p:txBody>
      </p:sp>
      <p:sp>
        <p:nvSpPr>
          <p:cNvPr id="6" name="TextBox 5"/>
          <p:cNvSpPr txBox="1"/>
          <p:nvPr/>
        </p:nvSpPr>
        <p:spPr>
          <a:xfrm>
            <a:off x="4184043" y="5624074"/>
            <a:ext cx="376125" cy="523220"/>
          </a:xfrm>
          <a:prstGeom prst="rect">
            <a:avLst/>
          </a:prstGeom>
          <a:noFill/>
        </p:spPr>
        <p:txBody>
          <a:bodyPr wrap="none" rtlCol="0">
            <a:spAutoFit/>
          </a:bodyPr>
          <a:lstStyle/>
          <a:p>
            <a:r>
              <a:rPr lang="en-US" sz="2800" dirty="0"/>
              <a:t>C</a:t>
            </a:r>
          </a:p>
        </p:txBody>
      </p:sp>
      <p:sp>
        <p:nvSpPr>
          <p:cNvPr id="7" name="TextBox 6"/>
          <p:cNvSpPr txBox="1"/>
          <p:nvPr/>
        </p:nvSpPr>
        <p:spPr>
          <a:xfrm>
            <a:off x="5523867" y="5628019"/>
            <a:ext cx="405580" cy="523220"/>
          </a:xfrm>
          <a:prstGeom prst="rect">
            <a:avLst/>
          </a:prstGeom>
          <a:noFill/>
        </p:spPr>
        <p:txBody>
          <a:bodyPr wrap="none" rtlCol="0">
            <a:spAutoFit/>
          </a:bodyPr>
          <a:lstStyle/>
          <a:p>
            <a:r>
              <a:rPr lang="en-US" sz="2800" dirty="0"/>
              <a:t>D</a:t>
            </a:r>
          </a:p>
        </p:txBody>
      </p:sp>
      <p:sp>
        <p:nvSpPr>
          <p:cNvPr id="8" name="TextBox 7"/>
          <p:cNvSpPr txBox="1"/>
          <p:nvPr/>
        </p:nvSpPr>
        <p:spPr>
          <a:xfrm>
            <a:off x="6826794" y="5628019"/>
            <a:ext cx="359994" cy="523220"/>
          </a:xfrm>
          <a:prstGeom prst="rect">
            <a:avLst/>
          </a:prstGeom>
          <a:noFill/>
        </p:spPr>
        <p:txBody>
          <a:bodyPr wrap="none" rtlCol="0">
            <a:spAutoFit/>
          </a:bodyPr>
          <a:lstStyle/>
          <a:p>
            <a:r>
              <a:rPr lang="en-US" sz="2800" dirty="0"/>
              <a:t>E</a:t>
            </a:r>
          </a:p>
        </p:txBody>
      </p:sp>
      <p:sp>
        <p:nvSpPr>
          <p:cNvPr id="9" name="TextBox 8"/>
          <p:cNvSpPr txBox="1"/>
          <p:nvPr/>
        </p:nvSpPr>
        <p:spPr>
          <a:xfrm>
            <a:off x="8080216" y="5628019"/>
            <a:ext cx="349650" cy="523220"/>
          </a:xfrm>
          <a:prstGeom prst="rect">
            <a:avLst/>
          </a:prstGeom>
          <a:noFill/>
        </p:spPr>
        <p:txBody>
          <a:bodyPr wrap="none" rtlCol="0">
            <a:spAutoFit/>
          </a:bodyPr>
          <a:lstStyle/>
          <a:p>
            <a:r>
              <a:rPr lang="en-US" sz="2800" dirty="0"/>
              <a:t>F</a:t>
            </a:r>
          </a:p>
        </p:txBody>
      </p:sp>
      <p:sp>
        <p:nvSpPr>
          <p:cNvPr id="10" name="TextBox 9"/>
          <p:cNvSpPr txBox="1"/>
          <p:nvPr/>
        </p:nvSpPr>
        <p:spPr>
          <a:xfrm>
            <a:off x="9366622" y="5654614"/>
            <a:ext cx="411190" cy="523220"/>
          </a:xfrm>
          <a:prstGeom prst="rect">
            <a:avLst/>
          </a:prstGeom>
          <a:noFill/>
        </p:spPr>
        <p:txBody>
          <a:bodyPr wrap="none" rtlCol="0">
            <a:spAutoFit/>
          </a:bodyPr>
          <a:lstStyle/>
          <a:p>
            <a:r>
              <a:rPr lang="en-US" sz="2800" dirty="0"/>
              <a:t>G</a:t>
            </a:r>
          </a:p>
        </p:txBody>
      </p:sp>
      <p:sp>
        <p:nvSpPr>
          <p:cNvPr id="11" name="TextBox 10"/>
          <p:cNvSpPr txBox="1"/>
          <p:nvPr/>
        </p:nvSpPr>
        <p:spPr>
          <a:xfrm>
            <a:off x="10636536" y="5638117"/>
            <a:ext cx="408385" cy="523220"/>
          </a:xfrm>
          <a:prstGeom prst="rect">
            <a:avLst/>
          </a:prstGeom>
          <a:noFill/>
        </p:spPr>
        <p:txBody>
          <a:bodyPr wrap="none" rtlCol="0">
            <a:spAutoFit/>
          </a:bodyPr>
          <a:lstStyle/>
          <a:p>
            <a:r>
              <a:rPr lang="en-US" sz="2800" dirty="0"/>
              <a:t>H</a:t>
            </a:r>
          </a:p>
        </p:txBody>
      </p:sp>
      <p:sp>
        <p:nvSpPr>
          <p:cNvPr id="15" name="Title 4"/>
          <p:cNvSpPr txBox="1">
            <a:spLocks/>
          </p:cNvSpPr>
          <p:nvPr/>
        </p:nvSpPr>
        <p:spPr>
          <a:xfrm>
            <a:off x="984302" y="134829"/>
            <a:ext cx="1117381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2C4"/>
                </a:solidFill>
              </a:rPr>
              <a:t>Breakdown of BFS scores for venue of death in VISN X </a:t>
            </a:r>
          </a:p>
        </p:txBody>
      </p:sp>
      <p:sp>
        <p:nvSpPr>
          <p:cNvPr id="16" name="TextBox 15"/>
          <p:cNvSpPr txBox="1"/>
          <p:nvPr/>
        </p:nvSpPr>
        <p:spPr>
          <a:xfrm>
            <a:off x="1748193" y="6168444"/>
            <a:ext cx="8239781" cy="523220"/>
          </a:xfrm>
          <a:prstGeom prst="rect">
            <a:avLst/>
          </a:prstGeom>
          <a:noFill/>
        </p:spPr>
        <p:txBody>
          <a:bodyPr wrap="none" rtlCol="0">
            <a:spAutoFit/>
          </a:bodyPr>
          <a:lstStyle/>
          <a:p>
            <a:r>
              <a:rPr lang="en-US" sz="2800" dirty="0"/>
              <a:t>In VISN X, Facility H can serve as a mentor to Facility C </a:t>
            </a:r>
          </a:p>
        </p:txBody>
      </p:sp>
      <p:sp>
        <p:nvSpPr>
          <p:cNvPr id="18" name="Rectangle 17"/>
          <p:cNvSpPr/>
          <p:nvPr/>
        </p:nvSpPr>
        <p:spPr>
          <a:xfrm>
            <a:off x="3859242" y="2861733"/>
            <a:ext cx="1203923" cy="3285561"/>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0175805" y="2693138"/>
            <a:ext cx="1335884" cy="3509166"/>
          </a:xfrm>
          <a:prstGeom prst="rect">
            <a:avLst/>
          </a:prstGeom>
          <a:noFill/>
          <a:ln w="28575" cmpd="sng">
            <a:solidFill>
              <a:srgbClr val="0090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260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513" y="797611"/>
            <a:ext cx="11432515" cy="4826463"/>
          </a:xfrm>
          <a:prstGeom prst="rect">
            <a:avLst/>
          </a:prstGeom>
          <a:ln>
            <a:solidFill>
              <a:schemeClr val="tx1"/>
            </a:solidFill>
          </a:ln>
        </p:spPr>
      </p:pic>
      <p:sp>
        <p:nvSpPr>
          <p:cNvPr id="4" name="TextBox 3"/>
          <p:cNvSpPr txBox="1"/>
          <p:nvPr/>
        </p:nvSpPr>
        <p:spPr>
          <a:xfrm>
            <a:off x="1557787" y="5624074"/>
            <a:ext cx="392430" cy="523220"/>
          </a:xfrm>
          <a:prstGeom prst="rect">
            <a:avLst/>
          </a:prstGeom>
          <a:noFill/>
        </p:spPr>
        <p:txBody>
          <a:bodyPr wrap="none" rtlCol="0">
            <a:spAutoFit/>
          </a:bodyPr>
          <a:lstStyle/>
          <a:p>
            <a:r>
              <a:rPr lang="en-US" sz="2800" dirty="0"/>
              <a:t>A</a:t>
            </a:r>
          </a:p>
        </p:txBody>
      </p:sp>
      <p:sp>
        <p:nvSpPr>
          <p:cNvPr id="5" name="TextBox 4"/>
          <p:cNvSpPr txBox="1"/>
          <p:nvPr/>
        </p:nvSpPr>
        <p:spPr>
          <a:xfrm>
            <a:off x="2732691" y="5628019"/>
            <a:ext cx="379982" cy="523220"/>
          </a:xfrm>
          <a:prstGeom prst="rect">
            <a:avLst/>
          </a:prstGeom>
          <a:noFill/>
        </p:spPr>
        <p:txBody>
          <a:bodyPr wrap="none" rtlCol="0">
            <a:spAutoFit/>
          </a:bodyPr>
          <a:lstStyle/>
          <a:p>
            <a:r>
              <a:rPr lang="en-US" sz="2800" dirty="0"/>
              <a:t>B</a:t>
            </a:r>
          </a:p>
        </p:txBody>
      </p:sp>
      <p:sp>
        <p:nvSpPr>
          <p:cNvPr id="6" name="TextBox 5"/>
          <p:cNvSpPr txBox="1"/>
          <p:nvPr/>
        </p:nvSpPr>
        <p:spPr>
          <a:xfrm>
            <a:off x="4184043" y="5624074"/>
            <a:ext cx="376125" cy="523220"/>
          </a:xfrm>
          <a:prstGeom prst="rect">
            <a:avLst/>
          </a:prstGeom>
          <a:noFill/>
        </p:spPr>
        <p:txBody>
          <a:bodyPr wrap="none" rtlCol="0">
            <a:spAutoFit/>
          </a:bodyPr>
          <a:lstStyle/>
          <a:p>
            <a:r>
              <a:rPr lang="en-US" sz="2800" dirty="0"/>
              <a:t>C</a:t>
            </a:r>
          </a:p>
        </p:txBody>
      </p:sp>
      <p:sp>
        <p:nvSpPr>
          <p:cNvPr id="7" name="TextBox 6"/>
          <p:cNvSpPr txBox="1"/>
          <p:nvPr/>
        </p:nvSpPr>
        <p:spPr>
          <a:xfrm>
            <a:off x="5523867" y="5628019"/>
            <a:ext cx="405580" cy="523220"/>
          </a:xfrm>
          <a:prstGeom prst="rect">
            <a:avLst/>
          </a:prstGeom>
          <a:noFill/>
        </p:spPr>
        <p:txBody>
          <a:bodyPr wrap="none" rtlCol="0">
            <a:spAutoFit/>
          </a:bodyPr>
          <a:lstStyle/>
          <a:p>
            <a:r>
              <a:rPr lang="en-US" sz="2800" dirty="0"/>
              <a:t>D</a:t>
            </a:r>
          </a:p>
        </p:txBody>
      </p:sp>
      <p:sp>
        <p:nvSpPr>
          <p:cNvPr id="8" name="TextBox 7"/>
          <p:cNvSpPr txBox="1"/>
          <p:nvPr/>
        </p:nvSpPr>
        <p:spPr>
          <a:xfrm>
            <a:off x="6826794" y="5628019"/>
            <a:ext cx="359994" cy="523220"/>
          </a:xfrm>
          <a:prstGeom prst="rect">
            <a:avLst/>
          </a:prstGeom>
          <a:noFill/>
        </p:spPr>
        <p:txBody>
          <a:bodyPr wrap="none" rtlCol="0">
            <a:spAutoFit/>
          </a:bodyPr>
          <a:lstStyle/>
          <a:p>
            <a:r>
              <a:rPr lang="en-US" sz="2800" dirty="0"/>
              <a:t>E</a:t>
            </a:r>
          </a:p>
        </p:txBody>
      </p:sp>
      <p:sp>
        <p:nvSpPr>
          <p:cNvPr id="9" name="TextBox 8"/>
          <p:cNvSpPr txBox="1"/>
          <p:nvPr/>
        </p:nvSpPr>
        <p:spPr>
          <a:xfrm>
            <a:off x="8080216" y="5628019"/>
            <a:ext cx="349650" cy="523220"/>
          </a:xfrm>
          <a:prstGeom prst="rect">
            <a:avLst/>
          </a:prstGeom>
          <a:noFill/>
        </p:spPr>
        <p:txBody>
          <a:bodyPr wrap="none" rtlCol="0">
            <a:spAutoFit/>
          </a:bodyPr>
          <a:lstStyle/>
          <a:p>
            <a:r>
              <a:rPr lang="en-US" sz="2800" dirty="0"/>
              <a:t>F</a:t>
            </a:r>
          </a:p>
        </p:txBody>
      </p:sp>
      <p:sp>
        <p:nvSpPr>
          <p:cNvPr id="10" name="TextBox 9"/>
          <p:cNvSpPr txBox="1"/>
          <p:nvPr/>
        </p:nvSpPr>
        <p:spPr>
          <a:xfrm>
            <a:off x="9366622" y="5654614"/>
            <a:ext cx="411190" cy="523220"/>
          </a:xfrm>
          <a:prstGeom prst="rect">
            <a:avLst/>
          </a:prstGeom>
          <a:noFill/>
        </p:spPr>
        <p:txBody>
          <a:bodyPr wrap="none" rtlCol="0">
            <a:spAutoFit/>
          </a:bodyPr>
          <a:lstStyle/>
          <a:p>
            <a:r>
              <a:rPr lang="en-US" sz="2800" dirty="0"/>
              <a:t>G</a:t>
            </a:r>
          </a:p>
        </p:txBody>
      </p:sp>
      <p:sp>
        <p:nvSpPr>
          <p:cNvPr id="11" name="TextBox 10"/>
          <p:cNvSpPr txBox="1"/>
          <p:nvPr/>
        </p:nvSpPr>
        <p:spPr>
          <a:xfrm>
            <a:off x="10636536" y="5638117"/>
            <a:ext cx="408385" cy="523220"/>
          </a:xfrm>
          <a:prstGeom prst="rect">
            <a:avLst/>
          </a:prstGeom>
          <a:noFill/>
        </p:spPr>
        <p:txBody>
          <a:bodyPr wrap="none" rtlCol="0">
            <a:spAutoFit/>
          </a:bodyPr>
          <a:lstStyle/>
          <a:p>
            <a:r>
              <a:rPr lang="en-US" sz="2800" dirty="0"/>
              <a:t>H</a:t>
            </a:r>
          </a:p>
        </p:txBody>
      </p:sp>
      <p:sp>
        <p:nvSpPr>
          <p:cNvPr id="13" name="Rectangle 12"/>
          <p:cNvSpPr/>
          <p:nvPr/>
        </p:nvSpPr>
        <p:spPr>
          <a:xfrm>
            <a:off x="3859242" y="2861733"/>
            <a:ext cx="1203923" cy="3285561"/>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4"/>
          <p:cNvSpPr txBox="1">
            <a:spLocks/>
          </p:cNvSpPr>
          <p:nvPr/>
        </p:nvSpPr>
        <p:spPr>
          <a:xfrm>
            <a:off x="984302" y="134829"/>
            <a:ext cx="1117381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2C4"/>
                </a:solidFill>
              </a:rPr>
              <a:t>Breakdown of BFS scores for venue of death in VISN X </a:t>
            </a:r>
          </a:p>
        </p:txBody>
      </p:sp>
      <p:sp>
        <p:nvSpPr>
          <p:cNvPr id="17" name="Rectangle 16"/>
          <p:cNvSpPr/>
          <p:nvPr/>
        </p:nvSpPr>
        <p:spPr>
          <a:xfrm>
            <a:off x="10175805" y="2693138"/>
            <a:ext cx="1335884" cy="3509166"/>
          </a:xfrm>
          <a:prstGeom prst="rect">
            <a:avLst/>
          </a:prstGeom>
          <a:noFill/>
          <a:ln w="28575" cmpd="sng">
            <a:solidFill>
              <a:srgbClr val="0090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83281" y="6228474"/>
            <a:ext cx="11999198" cy="584776"/>
          </a:xfrm>
          <a:prstGeom prst="rect">
            <a:avLst/>
          </a:prstGeom>
          <a:noFill/>
        </p:spPr>
        <p:txBody>
          <a:bodyPr wrap="none" rtlCol="0">
            <a:spAutoFit/>
          </a:bodyPr>
          <a:lstStyle/>
          <a:p>
            <a:r>
              <a:rPr lang="en-US" sz="3200" dirty="0"/>
              <a:t>But how can Facility C focus their QI efforts and select an intervention?</a:t>
            </a:r>
          </a:p>
        </p:txBody>
      </p:sp>
    </p:spTree>
    <p:extLst>
      <p:ext uri="{BB962C8B-B14F-4D97-AF65-F5344CB8AC3E}">
        <p14:creationId xmlns:p14="http://schemas.microsoft.com/office/powerpoint/2010/main" val="399462708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4" y="365125"/>
            <a:ext cx="11280775" cy="1325563"/>
          </a:xfrm>
        </p:spPr>
        <p:txBody>
          <a:bodyPr>
            <a:normAutofit/>
          </a:bodyPr>
          <a:lstStyle/>
          <a:p>
            <a:r>
              <a:rPr lang="en-US" dirty="0"/>
              <a:t>BEREAVED FAMILY SURVEY 16 questions</a:t>
            </a:r>
            <a:br>
              <a:rPr lang="en-US" dirty="0"/>
            </a:br>
            <a:r>
              <a:rPr lang="en-US" sz="3600" dirty="0"/>
              <a:t>How can we focus our QI efforts and select an intervention?</a:t>
            </a:r>
          </a:p>
        </p:txBody>
      </p:sp>
      <p:pic>
        <p:nvPicPr>
          <p:cNvPr id="5" name="Picture 4"/>
          <p:cNvPicPr>
            <a:picLocks noChangeAspect="1"/>
          </p:cNvPicPr>
          <p:nvPr/>
        </p:nvPicPr>
        <p:blipFill>
          <a:blip r:embed="rId2"/>
          <a:stretch>
            <a:fillRect/>
          </a:stretch>
        </p:blipFill>
        <p:spPr>
          <a:xfrm>
            <a:off x="127141" y="1836516"/>
            <a:ext cx="11961694" cy="4930775"/>
          </a:xfrm>
          <a:prstGeom prst="rect">
            <a:avLst/>
          </a:prstGeom>
        </p:spPr>
      </p:pic>
    </p:spTree>
    <p:extLst>
      <p:ext uri="{BB962C8B-B14F-4D97-AF65-F5344CB8AC3E}">
        <p14:creationId xmlns:p14="http://schemas.microsoft.com/office/powerpoint/2010/main" val="2505258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4" y="365125"/>
            <a:ext cx="11280775" cy="1325563"/>
          </a:xfrm>
        </p:spPr>
        <p:txBody>
          <a:bodyPr>
            <a:normAutofit/>
          </a:bodyPr>
          <a:lstStyle/>
          <a:p>
            <a:r>
              <a:rPr lang="en-US" dirty="0"/>
              <a:t>BEREAVED FAMILY SURVEY 16 questions</a:t>
            </a:r>
            <a:br>
              <a:rPr lang="en-US" dirty="0"/>
            </a:br>
            <a:r>
              <a:rPr lang="en-US" sz="3600" dirty="0"/>
              <a:t>How can we focus our QI efforts and select an intervention?</a:t>
            </a:r>
          </a:p>
        </p:txBody>
      </p:sp>
      <p:pic>
        <p:nvPicPr>
          <p:cNvPr id="4" name="Picture 3"/>
          <p:cNvPicPr>
            <a:picLocks noChangeAspect="1"/>
          </p:cNvPicPr>
          <p:nvPr/>
        </p:nvPicPr>
        <p:blipFill>
          <a:blip r:embed="rId2"/>
          <a:stretch>
            <a:fillRect/>
          </a:stretch>
        </p:blipFill>
        <p:spPr>
          <a:xfrm>
            <a:off x="318406" y="1819847"/>
            <a:ext cx="11061427" cy="5038154"/>
          </a:xfrm>
          <a:prstGeom prst="rect">
            <a:avLst/>
          </a:prstGeom>
        </p:spPr>
      </p:pic>
    </p:spTree>
    <p:extLst>
      <p:ext uri="{BB962C8B-B14F-4D97-AF65-F5344CB8AC3E}">
        <p14:creationId xmlns:p14="http://schemas.microsoft.com/office/powerpoint/2010/main" val="25591364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4472C4"/>
                </a:solidFill>
              </a:rPr>
              <a:t>The Decision Tree Analysis informs the PC Team where to focus their Quality Improvement efforts</a:t>
            </a:r>
          </a:p>
        </p:txBody>
      </p:sp>
      <p:sp>
        <p:nvSpPr>
          <p:cNvPr id="4" name="Content Placeholder 3"/>
          <p:cNvSpPr>
            <a:spLocks noGrp="1"/>
          </p:cNvSpPr>
          <p:nvPr>
            <p:ph idx="1"/>
          </p:nvPr>
        </p:nvSpPr>
        <p:spPr>
          <a:xfrm>
            <a:off x="838200" y="1825625"/>
            <a:ext cx="10515600" cy="4667250"/>
          </a:xfrm>
        </p:spPr>
        <p:txBody>
          <a:bodyPr>
            <a:normAutofit/>
          </a:bodyPr>
          <a:lstStyle/>
          <a:p>
            <a:pPr>
              <a:lnSpc>
                <a:spcPct val="110000"/>
              </a:lnSpc>
            </a:pPr>
            <a:r>
              <a:rPr lang="en-US" sz="3200" dirty="0"/>
              <a:t>The Veteran Experience Center uses machine learning techniques also known as ‘Decision Trees’ to identify the Bereaved Family Survey question that has the greatest potential to improve the family’s perceived quality of care at the end of life. </a:t>
            </a:r>
          </a:p>
          <a:p>
            <a:pPr>
              <a:lnSpc>
                <a:spcPct val="110000"/>
              </a:lnSpc>
            </a:pPr>
            <a:r>
              <a:rPr lang="en-US" sz="3200" dirty="0"/>
              <a:t>These key questions are reported out as the “Pathway to Excellence” by venue of death and facility. </a:t>
            </a:r>
          </a:p>
          <a:p>
            <a:pPr>
              <a:lnSpc>
                <a:spcPct val="110000"/>
              </a:lnSpc>
            </a:pPr>
            <a:endParaRPr lang="en-US" sz="3200" dirty="0"/>
          </a:p>
        </p:txBody>
      </p:sp>
    </p:spTree>
    <p:extLst>
      <p:ext uri="{BB962C8B-B14F-4D97-AF65-F5344CB8AC3E}">
        <p14:creationId xmlns:p14="http://schemas.microsoft.com/office/powerpoint/2010/main" val="198898671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119" y="1800614"/>
            <a:ext cx="11199032" cy="3312988"/>
          </a:xfrm>
          <a:prstGeom prst="rect">
            <a:avLst/>
          </a:prstGeom>
        </p:spPr>
      </p:pic>
      <p:sp>
        <p:nvSpPr>
          <p:cNvPr id="3" name="Title 2"/>
          <p:cNvSpPr>
            <a:spLocks noGrp="1"/>
          </p:cNvSpPr>
          <p:nvPr>
            <p:ph type="title"/>
          </p:nvPr>
        </p:nvSpPr>
        <p:spPr/>
        <p:txBody>
          <a:bodyPr/>
          <a:lstStyle/>
          <a:p>
            <a:r>
              <a:rPr lang="en-US" dirty="0">
                <a:solidFill>
                  <a:schemeClr val="accent1"/>
                </a:solidFill>
              </a:rPr>
              <a:t>Decision Tree Analysis</a:t>
            </a:r>
          </a:p>
        </p:txBody>
      </p:sp>
      <p:sp>
        <p:nvSpPr>
          <p:cNvPr id="4" name="Content Placeholder 3"/>
          <p:cNvSpPr>
            <a:spLocks noGrp="1"/>
          </p:cNvSpPr>
          <p:nvPr>
            <p:ph idx="1"/>
          </p:nvPr>
        </p:nvSpPr>
        <p:spPr>
          <a:xfrm>
            <a:off x="395119" y="5405147"/>
            <a:ext cx="11199032" cy="863140"/>
          </a:xfrm>
        </p:spPr>
        <p:txBody>
          <a:bodyPr>
            <a:noAutofit/>
          </a:bodyPr>
          <a:lstStyle/>
          <a:p>
            <a:pPr marL="0" indent="0" algn="ctr">
              <a:buNone/>
            </a:pPr>
            <a:r>
              <a:rPr lang="en-US" sz="3200" dirty="0"/>
              <a:t>Facility C can focus their QI efforts on improving Emotional Support Prior to Death in Acute Care and ICU</a:t>
            </a:r>
          </a:p>
        </p:txBody>
      </p:sp>
      <p:sp>
        <p:nvSpPr>
          <p:cNvPr id="5" name="Rectangle 4"/>
          <p:cNvSpPr/>
          <p:nvPr/>
        </p:nvSpPr>
        <p:spPr>
          <a:xfrm>
            <a:off x="395119" y="3115733"/>
            <a:ext cx="11199032" cy="389467"/>
          </a:xfrm>
          <a:prstGeom prst="rect">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03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472C4"/>
                </a:solidFill>
              </a:rPr>
              <a:t>Compendium of Best Practices for the BFS</a:t>
            </a:r>
            <a:br>
              <a:rPr lang="en-US" dirty="0">
                <a:solidFill>
                  <a:srgbClr val="4472C4"/>
                </a:solidFill>
              </a:rPr>
            </a:br>
            <a:r>
              <a:rPr lang="en-US" i="1" dirty="0">
                <a:solidFill>
                  <a:srgbClr val="4472C4"/>
                </a:solidFill>
              </a:rPr>
              <a:t>What Palliative Care Teams Recommend</a:t>
            </a:r>
          </a:p>
        </p:txBody>
      </p:sp>
      <p:sp>
        <p:nvSpPr>
          <p:cNvPr id="3" name="Content Placeholder 2"/>
          <p:cNvSpPr>
            <a:spLocks noGrp="1"/>
          </p:cNvSpPr>
          <p:nvPr>
            <p:ph idx="1"/>
          </p:nvPr>
        </p:nvSpPr>
        <p:spPr>
          <a:xfrm>
            <a:off x="838200" y="2117123"/>
            <a:ext cx="10515600" cy="2713408"/>
          </a:xfrm>
        </p:spPr>
        <p:txBody>
          <a:bodyPr>
            <a:noAutofit/>
          </a:bodyPr>
          <a:lstStyle/>
          <a:p>
            <a:r>
              <a:rPr lang="en-US" sz="3600" dirty="0"/>
              <a:t>Interviews with top-performing VA facilities for each question in the BFS</a:t>
            </a:r>
          </a:p>
          <a:p>
            <a:r>
              <a:rPr lang="en-US" sz="3600" dirty="0"/>
              <a:t>Identify Best Practices from 5 to 6 VA facilities</a:t>
            </a:r>
          </a:p>
          <a:p>
            <a:r>
              <a:rPr lang="en-US" sz="3600" dirty="0"/>
              <a:t>Describe the Best Practices in detail </a:t>
            </a:r>
          </a:p>
          <a:p>
            <a:r>
              <a:rPr lang="en-US" sz="3600" dirty="0"/>
              <a:t>Provide contact information for additional information and mentoring</a:t>
            </a:r>
          </a:p>
        </p:txBody>
      </p:sp>
    </p:spTree>
    <p:extLst>
      <p:ext uri="{BB962C8B-B14F-4D97-AF65-F5344CB8AC3E}">
        <p14:creationId xmlns:p14="http://schemas.microsoft.com/office/powerpoint/2010/main" val="6530092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29" y="365125"/>
            <a:ext cx="11575733" cy="1529609"/>
          </a:xfrm>
        </p:spPr>
        <p:txBody>
          <a:bodyPr>
            <a:noAutofit/>
          </a:bodyPr>
          <a:lstStyle/>
          <a:p>
            <a:pPr algn="ctr"/>
            <a:r>
              <a:rPr lang="en-US" dirty="0">
                <a:solidFill>
                  <a:srgbClr val="4472C4"/>
                </a:solidFill>
              </a:rPr>
              <a:t>Family Reported End of Life Practices from the BFS</a:t>
            </a:r>
            <a:br>
              <a:rPr lang="en-US" dirty="0">
                <a:solidFill>
                  <a:srgbClr val="4472C4"/>
                </a:solidFill>
              </a:rPr>
            </a:br>
            <a:r>
              <a:rPr lang="en-US" i="1" dirty="0">
                <a:solidFill>
                  <a:srgbClr val="4472C4"/>
                </a:solidFill>
              </a:rPr>
              <a:t>What families have valued</a:t>
            </a:r>
          </a:p>
        </p:txBody>
      </p:sp>
      <p:sp>
        <p:nvSpPr>
          <p:cNvPr id="5" name="Content Placeholder 2">
            <a:extLst>
              <a:ext uri="{FF2B5EF4-FFF2-40B4-BE49-F238E27FC236}">
                <a16:creationId xmlns:a16="http://schemas.microsoft.com/office/drawing/2014/main" id="{AC8C8828-03C7-4E02-8914-39190530D7BA}"/>
              </a:ext>
            </a:extLst>
          </p:cNvPr>
          <p:cNvSpPr>
            <a:spLocks noGrp="1"/>
          </p:cNvSpPr>
          <p:nvPr>
            <p:ph idx="1"/>
          </p:nvPr>
        </p:nvSpPr>
        <p:spPr>
          <a:xfrm>
            <a:off x="145729" y="2124952"/>
            <a:ext cx="11942175" cy="3871567"/>
          </a:xfrm>
        </p:spPr>
        <p:txBody>
          <a:bodyPr>
            <a:normAutofit/>
          </a:bodyPr>
          <a:lstStyle/>
          <a:p>
            <a:r>
              <a:rPr lang="en-US" sz="3200" dirty="0"/>
              <a:t>Analysis of 1500 responses to two open-ended questions on the BFS: </a:t>
            </a:r>
          </a:p>
          <a:p>
            <a:pPr lvl="1"/>
            <a:r>
              <a:rPr lang="en-US" sz="3200" i="1" dirty="0"/>
              <a:t>Is there anything else that you would like to share about [patient’s] care during the last month of life?</a:t>
            </a:r>
            <a:endParaRPr lang="en-US" sz="3200" dirty="0"/>
          </a:p>
          <a:p>
            <a:pPr lvl="1"/>
            <a:r>
              <a:rPr lang="en-US" sz="3200" i="1" dirty="0"/>
              <a:t>Is there anything else that you would like to share about how the care could have been improved?</a:t>
            </a:r>
          </a:p>
          <a:p>
            <a:r>
              <a:rPr lang="en-US" sz="3200" dirty="0"/>
              <a:t>Practices were categorized into domains of end-of-life care by linking them to individual BFS questions </a:t>
            </a:r>
          </a:p>
        </p:txBody>
      </p:sp>
    </p:spTree>
    <p:extLst>
      <p:ext uri="{BB962C8B-B14F-4D97-AF65-F5344CB8AC3E}">
        <p14:creationId xmlns:p14="http://schemas.microsoft.com/office/powerpoint/2010/main" val="58541858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7B23E-5867-4BD7-8134-8C9C99C7FF51}"/>
              </a:ext>
            </a:extLst>
          </p:cNvPr>
          <p:cNvSpPr>
            <a:spLocks noGrp="1"/>
          </p:cNvSpPr>
          <p:nvPr>
            <p:ph type="title"/>
          </p:nvPr>
        </p:nvSpPr>
        <p:spPr>
          <a:xfrm>
            <a:off x="1511976" y="294682"/>
            <a:ext cx="8847221" cy="820737"/>
          </a:xfrm>
        </p:spPr>
        <p:txBody>
          <a:bodyPr>
            <a:normAutofit fontScale="90000"/>
          </a:bodyPr>
          <a:lstStyle/>
          <a:p>
            <a:pPr algn="ctr"/>
            <a:r>
              <a:rPr lang="en-US" sz="3600" dirty="0">
                <a:solidFill>
                  <a:srgbClr val="4472C4"/>
                </a:solidFill>
              </a:rPr>
              <a:t>Brief Practice Guide for Quality Improvement</a:t>
            </a:r>
            <a:br>
              <a:rPr lang="en-US" sz="3600" dirty="0">
                <a:solidFill>
                  <a:srgbClr val="4472C4"/>
                </a:solidFill>
              </a:rPr>
            </a:br>
            <a:r>
              <a:rPr lang="en-US" sz="3600" dirty="0">
                <a:solidFill>
                  <a:srgbClr val="4472C4"/>
                </a:solidFill>
              </a:rPr>
              <a:t>Emotional Support Prior to Death</a:t>
            </a:r>
          </a:p>
        </p:txBody>
      </p:sp>
      <p:sp>
        <p:nvSpPr>
          <p:cNvPr id="7" name="TextBox 6">
            <a:extLst>
              <a:ext uri="{FF2B5EF4-FFF2-40B4-BE49-F238E27FC236}">
                <a16:creationId xmlns:a16="http://schemas.microsoft.com/office/drawing/2014/main" id="{68A76A44-1E78-40D8-9673-D185F2A4A925}"/>
              </a:ext>
            </a:extLst>
          </p:cNvPr>
          <p:cNvSpPr txBox="1"/>
          <p:nvPr/>
        </p:nvSpPr>
        <p:spPr>
          <a:xfrm>
            <a:off x="8062393" y="2185418"/>
            <a:ext cx="3887589" cy="830997"/>
          </a:xfrm>
          <a:prstGeom prst="rect">
            <a:avLst/>
          </a:prstGeom>
          <a:noFill/>
          <a:ln>
            <a:solidFill>
              <a:srgbClr val="00B050"/>
            </a:solidFill>
          </a:ln>
        </p:spPr>
        <p:txBody>
          <a:bodyPr wrap="square" rtlCol="0">
            <a:spAutoFit/>
          </a:bodyPr>
          <a:lstStyle/>
          <a:p>
            <a:pPr algn="ctr"/>
            <a:r>
              <a:rPr lang="en-US" sz="1600" b="1" dirty="0">
                <a:solidFill>
                  <a:srgbClr val="009051"/>
                </a:solidFill>
              </a:rPr>
              <a:t>Family Reported End of Life Practices</a:t>
            </a:r>
          </a:p>
          <a:p>
            <a:pPr algn="ctr"/>
            <a:r>
              <a:rPr lang="en-US" sz="1600" b="1" dirty="0">
                <a:solidFill>
                  <a:srgbClr val="009051"/>
                </a:solidFill>
              </a:rPr>
              <a:t>from the BFS</a:t>
            </a:r>
          </a:p>
          <a:p>
            <a:pPr algn="ctr"/>
            <a:r>
              <a:rPr lang="en-US" sz="1600" b="1" i="1" dirty="0">
                <a:solidFill>
                  <a:srgbClr val="009051"/>
                </a:solidFill>
              </a:rPr>
              <a:t>Bereaved Families have valued</a:t>
            </a:r>
          </a:p>
        </p:txBody>
      </p:sp>
      <p:sp>
        <p:nvSpPr>
          <p:cNvPr id="4" name="Right Brace 3">
            <a:extLst>
              <a:ext uri="{FF2B5EF4-FFF2-40B4-BE49-F238E27FC236}">
                <a16:creationId xmlns:a16="http://schemas.microsoft.com/office/drawing/2014/main" id="{04883393-E780-4EA9-885A-DE4E4E9AD88F}"/>
              </a:ext>
            </a:extLst>
          </p:cNvPr>
          <p:cNvSpPr/>
          <p:nvPr/>
        </p:nvSpPr>
        <p:spPr>
          <a:xfrm>
            <a:off x="7596572" y="2201782"/>
            <a:ext cx="356306" cy="910388"/>
          </a:xfrm>
          <a:prstGeom prst="rightBrace">
            <a:avLst>
              <a:gd name="adj1" fmla="val 8333"/>
              <a:gd name="adj2" fmla="val 49471"/>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rgbClr val="C00000"/>
              </a:solidFill>
            </a:endParaRPr>
          </a:p>
        </p:txBody>
      </p:sp>
      <p:pic>
        <p:nvPicPr>
          <p:cNvPr id="2" name="Picture 1">
            <a:extLst>
              <a:ext uri="{FF2B5EF4-FFF2-40B4-BE49-F238E27FC236}">
                <a16:creationId xmlns:a16="http://schemas.microsoft.com/office/drawing/2014/main" id="{8EB092E4-1841-46BA-89EB-9035EAA0AC54}"/>
              </a:ext>
            </a:extLst>
          </p:cNvPr>
          <p:cNvPicPr>
            <a:picLocks noChangeAspect="1"/>
          </p:cNvPicPr>
          <p:nvPr/>
        </p:nvPicPr>
        <p:blipFill>
          <a:blip r:embed="rId2"/>
          <a:stretch>
            <a:fillRect/>
          </a:stretch>
        </p:blipFill>
        <p:spPr>
          <a:xfrm>
            <a:off x="560605" y="1313032"/>
            <a:ext cx="7031951" cy="5167811"/>
          </a:xfrm>
          <a:prstGeom prst="rect">
            <a:avLst/>
          </a:prstGeom>
          <a:ln>
            <a:solidFill>
              <a:schemeClr val="tx1"/>
            </a:solidFill>
          </a:ln>
        </p:spPr>
      </p:pic>
      <p:sp>
        <p:nvSpPr>
          <p:cNvPr id="9" name="Right Brace 8">
            <a:extLst>
              <a:ext uri="{FF2B5EF4-FFF2-40B4-BE49-F238E27FC236}">
                <a16:creationId xmlns:a16="http://schemas.microsoft.com/office/drawing/2014/main" id="{F3AE2DBA-7069-4C04-A7FE-F90243F27FE7}"/>
              </a:ext>
            </a:extLst>
          </p:cNvPr>
          <p:cNvSpPr/>
          <p:nvPr/>
        </p:nvSpPr>
        <p:spPr>
          <a:xfrm>
            <a:off x="7568497" y="3136235"/>
            <a:ext cx="356306" cy="820738"/>
          </a:xfrm>
          <a:prstGeom prst="rightBrace">
            <a:avLst>
              <a:gd name="adj1" fmla="val 8333"/>
              <a:gd name="adj2" fmla="val 49471"/>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rgbClr val="C00000"/>
              </a:solidFill>
            </a:endParaRPr>
          </a:p>
        </p:txBody>
      </p:sp>
      <p:sp>
        <p:nvSpPr>
          <p:cNvPr id="11" name="Right Brace 10">
            <a:extLst>
              <a:ext uri="{FF2B5EF4-FFF2-40B4-BE49-F238E27FC236}">
                <a16:creationId xmlns:a16="http://schemas.microsoft.com/office/drawing/2014/main" id="{69911747-109F-4023-88CE-2D541DD4824D}"/>
              </a:ext>
            </a:extLst>
          </p:cNvPr>
          <p:cNvSpPr/>
          <p:nvPr/>
        </p:nvSpPr>
        <p:spPr>
          <a:xfrm>
            <a:off x="7552454" y="3962410"/>
            <a:ext cx="356306" cy="714788"/>
          </a:xfrm>
          <a:prstGeom prst="rightBrace">
            <a:avLst>
              <a:gd name="adj1" fmla="val 8333"/>
              <a:gd name="adj2" fmla="val 49471"/>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rgbClr val="C00000"/>
              </a:solidFill>
            </a:endParaRPr>
          </a:p>
        </p:txBody>
      </p:sp>
      <p:sp>
        <p:nvSpPr>
          <p:cNvPr id="15" name="TextBox 14">
            <a:extLst>
              <a:ext uri="{FF2B5EF4-FFF2-40B4-BE49-F238E27FC236}">
                <a16:creationId xmlns:a16="http://schemas.microsoft.com/office/drawing/2014/main" id="{AADE4A07-AB11-4C90-81DC-FD40B411B497}"/>
              </a:ext>
            </a:extLst>
          </p:cNvPr>
          <p:cNvSpPr txBox="1"/>
          <p:nvPr/>
        </p:nvSpPr>
        <p:spPr>
          <a:xfrm>
            <a:off x="8059452" y="3114716"/>
            <a:ext cx="3886200" cy="830997"/>
          </a:xfrm>
          <a:prstGeom prst="rect">
            <a:avLst/>
          </a:prstGeom>
          <a:noFill/>
          <a:ln>
            <a:solidFill>
              <a:srgbClr val="0000FF"/>
            </a:solidFill>
          </a:ln>
        </p:spPr>
        <p:txBody>
          <a:bodyPr wrap="square" rtlCol="0">
            <a:spAutoFit/>
          </a:bodyPr>
          <a:lstStyle/>
          <a:p>
            <a:pPr algn="ctr"/>
            <a:r>
              <a:rPr lang="en-US" sz="1600" b="1" dirty="0">
                <a:solidFill>
                  <a:srgbClr val="0000FF"/>
                </a:solidFill>
              </a:rPr>
              <a:t>From the Bereaved Family Survey</a:t>
            </a:r>
          </a:p>
          <a:p>
            <a:pPr algn="ctr"/>
            <a:r>
              <a:rPr lang="en-US" sz="1600" b="1" dirty="0">
                <a:solidFill>
                  <a:srgbClr val="0000FF"/>
                </a:solidFill>
              </a:rPr>
              <a:t>Compendium of Best Practices</a:t>
            </a:r>
          </a:p>
          <a:p>
            <a:pPr algn="ctr"/>
            <a:r>
              <a:rPr lang="en-US" sz="1600" b="1" i="1" dirty="0">
                <a:solidFill>
                  <a:srgbClr val="0000FF"/>
                </a:solidFill>
              </a:rPr>
              <a:t> PC Teams recommend</a:t>
            </a:r>
          </a:p>
        </p:txBody>
      </p:sp>
      <p:sp>
        <p:nvSpPr>
          <p:cNvPr id="16" name="Right Brace 15">
            <a:extLst>
              <a:ext uri="{FF2B5EF4-FFF2-40B4-BE49-F238E27FC236}">
                <a16:creationId xmlns:a16="http://schemas.microsoft.com/office/drawing/2014/main" id="{7493508B-9323-4EFB-A812-7A4B0F768C2A}"/>
              </a:ext>
            </a:extLst>
          </p:cNvPr>
          <p:cNvSpPr/>
          <p:nvPr/>
        </p:nvSpPr>
        <p:spPr>
          <a:xfrm>
            <a:off x="7574511" y="4694163"/>
            <a:ext cx="356306" cy="1762615"/>
          </a:xfrm>
          <a:prstGeom prst="rightBrace">
            <a:avLst>
              <a:gd name="adj1" fmla="val 8333"/>
              <a:gd name="adj2" fmla="val 49471"/>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rgbClr val="C00000"/>
              </a:solidFill>
            </a:endParaRPr>
          </a:p>
        </p:txBody>
      </p:sp>
      <p:sp>
        <p:nvSpPr>
          <p:cNvPr id="12" name="TextBox 11">
            <a:extLst>
              <a:ext uri="{FF2B5EF4-FFF2-40B4-BE49-F238E27FC236}">
                <a16:creationId xmlns:a16="http://schemas.microsoft.com/office/drawing/2014/main" id="{68A76A44-1E78-40D8-9673-D185F2A4A925}"/>
              </a:ext>
            </a:extLst>
          </p:cNvPr>
          <p:cNvSpPr txBox="1"/>
          <p:nvPr/>
        </p:nvSpPr>
        <p:spPr>
          <a:xfrm>
            <a:off x="8022004" y="4048839"/>
            <a:ext cx="3887589" cy="830997"/>
          </a:xfrm>
          <a:prstGeom prst="rect">
            <a:avLst/>
          </a:prstGeom>
          <a:noFill/>
          <a:ln>
            <a:solidFill>
              <a:srgbClr val="00B050"/>
            </a:solidFill>
          </a:ln>
        </p:spPr>
        <p:txBody>
          <a:bodyPr wrap="square" rtlCol="0">
            <a:spAutoFit/>
          </a:bodyPr>
          <a:lstStyle/>
          <a:p>
            <a:pPr algn="ctr"/>
            <a:r>
              <a:rPr lang="en-US" sz="1600" b="1" dirty="0">
                <a:solidFill>
                  <a:srgbClr val="009051"/>
                </a:solidFill>
              </a:rPr>
              <a:t>Family Reported End of Life Practices</a:t>
            </a:r>
          </a:p>
          <a:p>
            <a:pPr algn="ctr"/>
            <a:r>
              <a:rPr lang="en-US" sz="1600" b="1" dirty="0">
                <a:solidFill>
                  <a:srgbClr val="009051"/>
                </a:solidFill>
              </a:rPr>
              <a:t>from the BFS</a:t>
            </a:r>
          </a:p>
          <a:p>
            <a:pPr algn="ctr"/>
            <a:r>
              <a:rPr lang="en-US" sz="1600" b="1" i="1" dirty="0">
                <a:solidFill>
                  <a:srgbClr val="009051"/>
                </a:solidFill>
              </a:rPr>
              <a:t>Bereaved Families have valued</a:t>
            </a:r>
          </a:p>
        </p:txBody>
      </p:sp>
      <p:sp>
        <p:nvSpPr>
          <p:cNvPr id="13" name="TextBox 12">
            <a:extLst>
              <a:ext uri="{FF2B5EF4-FFF2-40B4-BE49-F238E27FC236}">
                <a16:creationId xmlns:a16="http://schemas.microsoft.com/office/drawing/2014/main" id="{AADE4A07-AB11-4C90-81DC-FD40B411B497}"/>
              </a:ext>
            </a:extLst>
          </p:cNvPr>
          <p:cNvSpPr txBox="1"/>
          <p:nvPr/>
        </p:nvSpPr>
        <p:spPr>
          <a:xfrm>
            <a:off x="7996995" y="5159890"/>
            <a:ext cx="3886200" cy="830997"/>
          </a:xfrm>
          <a:prstGeom prst="rect">
            <a:avLst/>
          </a:prstGeom>
          <a:noFill/>
          <a:ln>
            <a:solidFill>
              <a:srgbClr val="0000FF"/>
            </a:solidFill>
          </a:ln>
        </p:spPr>
        <p:txBody>
          <a:bodyPr wrap="square" rtlCol="0">
            <a:spAutoFit/>
          </a:bodyPr>
          <a:lstStyle/>
          <a:p>
            <a:pPr algn="ctr"/>
            <a:r>
              <a:rPr lang="en-US" sz="1600" b="1" dirty="0">
                <a:solidFill>
                  <a:srgbClr val="0000FF"/>
                </a:solidFill>
              </a:rPr>
              <a:t>From the Bereaved Family Survey</a:t>
            </a:r>
          </a:p>
          <a:p>
            <a:pPr algn="ctr"/>
            <a:r>
              <a:rPr lang="en-US" sz="1600" b="1" dirty="0">
                <a:solidFill>
                  <a:srgbClr val="0000FF"/>
                </a:solidFill>
              </a:rPr>
              <a:t>Compendium of Best Practices</a:t>
            </a:r>
          </a:p>
          <a:p>
            <a:pPr algn="ctr"/>
            <a:r>
              <a:rPr lang="en-US" sz="1600" b="1" i="1" dirty="0">
                <a:solidFill>
                  <a:srgbClr val="0000FF"/>
                </a:solidFill>
              </a:rPr>
              <a:t>PC Teams recommend</a:t>
            </a:r>
          </a:p>
        </p:txBody>
      </p:sp>
    </p:spTree>
    <p:extLst>
      <p:ext uri="{BB962C8B-B14F-4D97-AF65-F5344CB8AC3E}">
        <p14:creationId xmlns:p14="http://schemas.microsoft.com/office/powerpoint/2010/main" val="96636353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9580" y="0"/>
            <a:ext cx="10760216" cy="6858000"/>
          </a:xfrm>
          <a:prstGeom prst="rect">
            <a:avLst/>
          </a:prstGeom>
        </p:spPr>
      </p:pic>
      <p:sp>
        <p:nvSpPr>
          <p:cNvPr id="6" name="Sun 5"/>
          <p:cNvSpPr/>
          <p:nvPr/>
        </p:nvSpPr>
        <p:spPr>
          <a:xfrm>
            <a:off x="7116466" y="4952586"/>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n 6"/>
          <p:cNvSpPr/>
          <p:nvPr/>
        </p:nvSpPr>
        <p:spPr>
          <a:xfrm>
            <a:off x="2968630" y="3200125"/>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n 7"/>
          <p:cNvSpPr/>
          <p:nvPr/>
        </p:nvSpPr>
        <p:spPr>
          <a:xfrm>
            <a:off x="9392103" y="1818444"/>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n 8"/>
          <p:cNvSpPr/>
          <p:nvPr/>
        </p:nvSpPr>
        <p:spPr>
          <a:xfrm>
            <a:off x="9198475" y="4222845"/>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n 9"/>
          <p:cNvSpPr/>
          <p:nvPr/>
        </p:nvSpPr>
        <p:spPr>
          <a:xfrm>
            <a:off x="8621241" y="4408235"/>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n 10"/>
          <p:cNvSpPr/>
          <p:nvPr/>
        </p:nvSpPr>
        <p:spPr>
          <a:xfrm>
            <a:off x="9775709" y="3472300"/>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un 12"/>
          <p:cNvSpPr/>
          <p:nvPr/>
        </p:nvSpPr>
        <p:spPr>
          <a:xfrm>
            <a:off x="7405083" y="3010424"/>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un 13"/>
          <p:cNvSpPr/>
          <p:nvPr/>
        </p:nvSpPr>
        <p:spPr>
          <a:xfrm>
            <a:off x="8596479" y="2898904"/>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n 14"/>
          <p:cNvSpPr/>
          <p:nvPr/>
        </p:nvSpPr>
        <p:spPr>
          <a:xfrm>
            <a:off x="10600327" y="527508"/>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n 15"/>
          <p:cNvSpPr/>
          <p:nvPr/>
        </p:nvSpPr>
        <p:spPr>
          <a:xfrm>
            <a:off x="9602222" y="2449224"/>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n 16"/>
          <p:cNvSpPr/>
          <p:nvPr/>
        </p:nvSpPr>
        <p:spPr>
          <a:xfrm>
            <a:off x="4564113" y="4416115"/>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10095171" y="1937855"/>
            <a:ext cx="515543" cy="342465"/>
          </a:xfrm>
          <a:prstGeom prst="star5">
            <a:avLst/>
          </a:prstGeom>
          <a:solidFill>
            <a:srgbClr val="FF0000"/>
          </a:solidFill>
          <a:ln>
            <a:solidFill>
              <a:srgbClr val="FF0000"/>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9134331" y="2321202"/>
            <a:ext cx="515543" cy="34246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9260166" y="3554775"/>
            <a:ext cx="515543" cy="34246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9093614" y="5455695"/>
            <a:ext cx="515543" cy="34246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8740344" y="2449224"/>
            <a:ext cx="515543" cy="34246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un 24"/>
          <p:cNvSpPr/>
          <p:nvPr/>
        </p:nvSpPr>
        <p:spPr>
          <a:xfrm>
            <a:off x="1554269" y="3625064"/>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06388" y="5077512"/>
            <a:ext cx="2146967" cy="1754327"/>
          </a:xfrm>
          <a:prstGeom prst="rect">
            <a:avLst/>
          </a:prstGeom>
          <a:solidFill>
            <a:schemeClr val="accent3">
              <a:lumMod val="20000"/>
              <a:lumOff val="80000"/>
            </a:schemeClr>
          </a:solidFill>
        </p:spPr>
        <p:txBody>
          <a:bodyPr wrap="none" rtlCol="0">
            <a:spAutoFit/>
          </a:bodyPr>
          <a:lstStyle/>
          <a:p>
            <a:r>
              <a:rPr lang="en-US" dirty="0"/>
              <a:t>California</a:t>
            </a:r>
          </a:p>
          <a:p>
            <a:r>
              <a:rPr lang="en-US" dirty="0"/>
              <a:t>Utah</a:t>
            </a:r>
          </a:p>
          <a:p>
            <a:r>
              <a:rPr lang="en-US" dirty="0"/>
              <a:t>Texas-New Mexico</a:t>
            </a:r>
          </a:p>
          <a:p>
            <a:r>
              <a:rPr lang="en-US" dirty="0"/>
              <a:t>Louisiana-Mississippi</a:t>
            </a:r>
          </a:p>
          <a:p>
            <a:r>
              <a:rPr lang="en-US" dirty="0"/>
              <a:t>Georgia</a:t>
            </a:r>
          </a:p>
          <a:p>
            <a:r>
              <a:rPr lang="en-US" dirty="0"/>
              <a:t>North Carolina</a:t>
            </a:r>
          </a:p>
        </p:txBody>
      </p:sp>
      <p:sp>
        <p:nvSpPr>
          <p:cNvPr id="27" name="TextBox 26"/>
          <p:cNvSpPr txBox="1"/>
          <p:nvPr/>
        </p:nvSpPr>
        <p:spPr>
          <a:xfrm>
            <a:off x="2846413" y="5077512"/>
            <a:ext cx="1623649" cy="1754327"/>
          </a:xfrm>
          <a:prstGeom prst="rect">
            <a:avLst/>
          </a:prstGeom>
          <a:solidFill>
            <a:schemeClr val="accent3">
              <a:lumMod val="20000"/>
              <a:lumOff val="80000"/>
            </a:schemeClr>
          </a:solidFill>
        </p:spPr>
        <p:txBody>
          <a:bodyPr wrap="none" rtlCol="0">
            <a:spAutoFit/>
          </a:bodyPr>
          <a:lstStyle/>
          <a:p>
            <a:r>
              <a:rPr lang="en-US" dirty="0"/>
              <a:t>South Carolina</a:t>
            </a:r>
          </a:p>
          <a:p>
            <a:r>
              <a:rPr lang="en-US" dirty="0"/>
              <a:t>Illinois</a:t>
            </a:r>
          </a:p>
          <a:p>
            <a:r>
              <a:rPr lang="en-US" dirty="0"/>
              <a:t>Ohio</a:t>
            </a:r>
          </a:p>
          <a:p>
            <a:r>
              <a:rPr lang="en-US" dirty="0"/>
              <a:t>New York State</a:t>
            </a:r>
          </a:p>
          <a:p>
            <a:r>
              <a:rPr lang="en-US" dirty="0"/>
              <a:t>Pennsylvania</a:t>
            </a:r>
          </a:p>
          <a:p>
            <a:r>
              <a:rPr lang="en-US" dirty="0"/>
              <a:t>Maine</a:t>
            </a:r>
          </a:p>
        </p:txBody>
      </p:sp>
      <p:sp>
        <p:nvSpPr>
          <p:cNvPr id="19" name="Sun 18"/>
          <p:cNvSpPr/>
          <p:nvPr/>
        </p:nvSpPr>
        <p:spPr>
          <a:xfrm>
            <a:off x="2120749" y="5077512"/>
            <a:ext cx="577234" cy="544351"/>
          </a:xfrm>
          <a:prstGeom prst="sun">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9551465" y="5362482"/>
            <a:ext cx="1903085" cy="1477328"/>
          </a:xfrm>
          <a:prstGeom prst="rect">
            <a:avLst/>
          </a:prstGeom>
          <a:solidFill>
            <a:schemeClr val="accent3">
              <a:lumMod val="20000"/>
              <a:lumOff val="80000"/>
            </a:schemeClr>
          </a:solidFill>
        </p:spPr>
        <p:txBody>
          <a:bodyPr wrap="none" rtlCol="0">
            <a:spAutoFit/>
          </a:bodyPr>
          <a:lstStyle/>
          <a:p>
            <a:r>
              <a:rPr lang="en-US" dirty="0"/>
              <a:t>Hudson Valley, NY</a:t>
            </a:r>
          </a:p>
          <a:p>
            <a:r>
              <a:rPr lang="en-US" dirty="0"/>
              <a:t>Pittsburgh</a:t>
            </a:r>
          </a:p>
          <a:p>
            <a:r>
              <a:rPr lang="en-US" dirty="0"/>
              <a:t>Cleveland</a:t>
            </a:r>
          </a:p>
          <a:p>
            <a:r>
              <a:rPr lang="en-US" dirty="0"/>
              <a:t>West Palm Beach</a:t>
            </a:r>
          </a:p>
          <a:p>
            <a:r>
              <a:rPr lang="en-US" dirty="0"/>
              <a:t>Salisbury</a:t>
            </a:r>
          </a:p>
        </p:txBody>
      </p:sp>
      <p:sp>
        <p:nvSpPr>
          <p:cNvPr id="30" name="5-Point Star 29"/>
          <p:cNvSpPr/>
          <p:nvPr/>
        </p:nvSpPr>
        <p:spPr>
          <a:xfrm>
            <a:off x="10748859" y="5798160"/>
            <a:ext cx="515543" cy="34246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2011177" y="4173"/>
            <a:ext cx="7823440" cy="897991"/>
          </a:xfrm>
          <a:prstGeom prst="rect">
            <a:avLst/>
          </a:prstGeom>
          <a:solidFill>
            <a:srgbClr val="7FC5F3"/>
          </a:solidFill>
          <a:ln>
            <a:solidFill>
              <a:srgbClr val="7FC5F3"/>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effectLst>
                  <a:outerShdw blurRad="38100" dist="38100" dir="2700000" algn="tl">
                    <a:srgbClr val="000000">
                      <a:alpha val="43137"/>
                    </a:srgbClr>
                  </a:outerShdw>
                </a:effectLst>
              </a:rPr>
              <a:t>Congratulations to the State Hospice Organizations  in the Trauma Informed Care Initiative</a:t>
            </a:r>
          </a:p>
        </p:txBody>
      </p:sp>
    </p:spTree>
    <p:extLst>
      <p:ext uri="{BB962C8B-B14F-4D97-AF65-F5344CB8AC3E}">
        <p14:creationId xmlns:p14="http://schemas.microsoft.com/office/powerpoint/2010/main" val="194494113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36A017-6476-47C7-B85F-31544F02816D}"/>
              </a:ext>
            </a:extLst>
          </p:cNvPr>
          <p:cNvSpPr>
            <a:spLocks noGrp="1"/>
          </p:cNvSpPr>
          <p:nvPr>
            <p:ph type="title"/>
          </p:nvPr>
        </p:nvSpPr>
        <p:spPr>
          <a:xfrm>
            <a:off x="933450" y="328687"/>
            <a:ext cx="10871200" cy="1004814"/>
          </a:xfrm>
        </p:spPr>
        <p:txBody>
          <a:bodyPr>
            <a:normAutofit fontScale="90000"/>
          </a:bodyPr>
          <a:lstStyle/>
          <a:p>
            <a:pPr lvl="0"/>
            <a:r>
              <a:rPr lang="en-US" sz="4000" dirty="0">
                <a:solidFill>
                  <a:schemeClr val="accent1"/>
                </a:solidFill>
              </a:rPr>
              <a:t>Our new challenge</a:t>
            </a:r>
            <a:r>
              <a:rPr lang="en-US" sz="4000" b="1" dirty="0">
                <a:solidFill>
                  <a:schemeClr val="accent1"/>
                </a:solidFill>
              </a:rPr>
              <a:t>: </a:t>
            </a:r>
            <a:r>
              <a:rPr lang="en-US" sz="4000" dirty="0">
                <a:solidFill>
                  <a:schemeClr val="accent1"/>
                </a:solidFill>
                <a:cs typeface="Times New Roman" panose="02020603050405020304" pitchFamily="18" charset="0"/>
              </a:rPr>
              <a:t>Increasing Vietnam-era Deaths</a:t>
            </a:r>
            <a:br>
              <a:rPr lang="en-US" sz="4000" dirty="0">
                <a:solidFill>
                  <a:schemeClr val="accent1"/>
                </a:solidFill>
                <a:cs typeface="Times New Roman" panose="02020603050405020304" pitchFamily="18" charset="0"/>
              </a:rPr>
            </a:br>
            <a:endParaRPr lang="en-US" sz="4000" b="1" dirty="0">
              <a:solidFill>
                <a:schemeClr val="accent1"/>
              </a:solidFill>
              <a:latin typeface="Times New Roman" panose="02020603050405020304" pitchFamily="18" charset="0"/>
              <a:cs typeface="Times New Roman" panose="02020603050405020304" pitchFamily="18" charset="0"/>
            </a:endParaRPr>
          </a:p>
        </p:txBody>
      </p:sp>
      <p:pic>
        <p:nvPicPr>
          <p:cNvPr id="1027" name="Picture 3"/>
          <p:cNvPicPr>
            <a:picLocks noGrp="1" noChangeAspect="1" noChangeArrowheads="1"/>
          </p:cNvPicPr>
          <p:nvPr>
            <p:ph idx="1"/>
          </p:nvPr>
        </p:nvPicPr>
        <p:blipFill>
          <a:blip r:embed="rId2"/>
          <a:srcRect/>
          <a:stretch>
            <a:fillRect/>
          </a:stretch>
        </p:blipFill>
        <p:spPr bwMode="auto">
          <a:xfrm rot="16200000">
            <a:off x="3165840" y="-1534630"/>
            <a:ext cx="5749195" cy="10969625"/>
          </a:xfrm>
          <a:prstGeom prst="rect">
            <a:avLst/>
          </a:prstGeom>
          <a:solidFill>
            <a:schemeClr val="bg1"/>
          </a:solidFill>
          <a:ln w="25400">
            <a:solidFill>
              <a:schemeClr val="accent1"/>
            </a:solidFill>
            <a:miter lim="800000"/>
            <a:headEnd/>
            <a:tailEnd/>
          </a:ln>
        </p:spPr>
      </p:pic>
      <p:sp>
        <p:nvSpPr>
          <p:cNvPr id="9" name="Oval 8"/>
          <p:cNvSpPr/>
          <p:nvPr/>
        </p:nvSpPr>
        <p:spPr bwMode="auto">
          <a:xfrm>
            <a:off x="8737600" y="2895600"/>
            <a:ext cx="2032000" cy="381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C0504D"/>
              </a:solidFill>
              <a:effectLst/>
              <a:uLnTx/>
              <a:uFillTx/>
              <a:latin typeface="Arial" pitchFamily="-109" charset="0"/>
              <a:ea typeface="+mn-ea"/>
              <a:cs typeface="+mn-cs"/>
            </a:endParaRPr>
          </a:p>
        </p:txBody>
      </p:sp>
      <p:cxnSp>
        <p:nvCxnSpPr>
          <p:cNvPr id="4" name="Straight Arrow Connector 3">
            <a:extLst>
              <a:ext uri="{FF2B5EF4-FFF2-40B4-BE49-F238E27FC236}">
                <a16:creationId xmlns:a16="http://schemas.microsoft.com/office/drawing/2014/main" id="{A338E20A-0315-4754-9765-C0F0F6F26033}"/>
              </a:ext>
            </a:extLst>
          </p:cNvPr>
          <p:cNvCxnSpPr>
            <a:cxnSpLocks/>
          </p:cNvCxnSpPr>
          <p:nvPr/>
        </p:nvCxnSpPr>
        <p:spPr>
          <a:xfrm>
            <a:off x="6642100" y="2679700"/>
            <a:ext cx="0" cy="990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196343-7240-4D82-A39F-9CF023223517}"/>
              </a:ext>
            </a:extLst>
          </p:cNvPr>
          <p:cNvSpPr txBox="1"/>
          <p:nvPr/>
        </p:nvSpPr>
        <p:spPr>
          <a:xfrm>
            <a:off x="6242294" y="2105462"/>
            <a:ext cx="917331" cy="523220"/>
          </a:xfrm>
          <a:prstGeom prst="rect">
            <a:avLst/>
          </a:prstGeom>
          <a:noFill/>
        </p:spPr>
        <p:txBody>
          <a:bodyPr wrap="square" rtlCol="0">
            <a:spAutoFit/>
          </a:bodyPr>
          <a:lstStyle/>
          <a:p>
            <a:r>
              <a:rPr lang="en-US" sz="2800" dirty="0"/>
              <a:t>2020</a:t>
            </a:r>
          </a:p>
        </p:txBody>
      </p:sp>
    </p:spTree>
    <p:extLst>
      <p:ext uri="{BB962C8B-B14F-4D97-AF65-F5344CB8AC3E}">
        <p14:creationId xmlns:p14="http://schemas.microsoft.com/office/powerpoint/2010/main" val="139352834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0"/>
            <a:ext cx="10511005" cy="6858000"/>
          </a:xfrm>
          <a:prstGeom prst="rect">
            <a:avLst/>
          </a:prstGeom>
        </p:spPr>
      </p:pic>
      <p:sp>
        <p:nvSpPr>
          <p:cNvPr id="3" name="TextBox 2"/>
          <p:cNvSpPr txBox="1"/>
          <p:nvPr/>
        </p:nvSpPr>
        <p:spPr>
          <a:xfrm>
            <a:off x="3813449" y="6157858"/>
            <a:ext cx="7280170" cy="646331"/>
          </a:xfrm>
          <a:prstGeom prst="rect">
            <a:avLst/>
          </a:prstGeom>
          <a:solidFill>
            <a:schemeClr val="bg1"/>
          </a:solidFill>
        </p:spPr>
        <p:txBody>
          <a:bodyPr wrap="none" rtlCol="0">
            <a:spAutoFit/>
          </a:bodyPr>
          <a:lstStyle/>
          <a:p>
            <a:r>
              <a:rPr lang="en-US" dirty="0"/>
              <a:t>Quality of EOL Care for Vietnam-era Veterans NHPCO Webinar January 2020</a:t>
            </a:r>
          </a:p>
          <a:p>
            <a:r>
              <a:rPr lang="en-US" dirty="0"/>
              <a:t>Ann </a:t>
            </a:r>
            <a:r>
              <a:rPr lang="en-US" dirty="0" err="1"/>
              <a:t>Kutney</a:t>
            </a:r>
            <a:r>
              <a:rPr lang="en-US" dirty="0"/>
              <a:t>-Lee, PhD, RN, FAAN &amp; </a:t>
            </a:r>
            <a:r>
              <a:rPr lang="en-US" dirty="0" err="1"/>
              <a:t>Shimrit</a:t>
            </a:r>
            <a:r>
              <a:rPr lang="en-US" dirty="0"/>
              <a:t> </a:t>
            </a:r>
            <a:r>
              <a:rPr lang="en-US" dirty="0" err="1"/>
              <a:t>Keddem</a:t>
            </a:r>
            <a:r>
              <a:rPr lang="en-US" dirty="0"/>
              <a:t>, PhD, MPH</a:t>
            </a:r>
          </a:p>
        </p:txBody>
      </p:sp>
    </p:spTree>
    <p:extLst>
      <p:ext uri="{BB962C8B-B14F-4D97-AF65-F5344CB8AC3E}">
        <p14:creationId xmlns:p14="http://schemas.microsoft.com/office/powerpoint/2010/main" val="355756800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45E4097-1CA9-4045-950B-FBB8F9F8B1F3}"/>
              </a:ext>
            </a:extLst>
          </p:cNvPr>
          <p:cNvGraphicFramePr/>
          <p:nvPr>
            <p:extLst>
              <p:ext uri="{D42A27DB-BD31-4B8C-83A1-F6EECF244321}">
                <p14:modId xmlns:p14="http://schemas.microsoft.com/office/powerpoint/2010/main" val="3204686785"/>
              </p:ext>
            </p:extLst>
          </p:nvPr>
        </p:nvGraphicFramePr>
        <p:xfrm>
          <a:off x="1405731" y="1391180"/>
          <a:ext cx="1128712" cy="15377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EFA18A6-B769-014A-BC97-41CEE60F0BA7}"/>
              </a:ext>
            </a:extLst>
          </p:cNvPr>
          <p:cNvGraphicFramePr/>
          <p:nvPr>
            <p:extLst>
              <p:ext uri="{D42A27DB-BD31-4B8C-83A1-F6EECF244321}">
                <p14:modId xmlns:p14="http://schemas.microsoft.com/office/powerpoint/2010/main" val="1163031756"/>
              </p:ext>
            </p:extLst>
          </p:nvPr>
        </p:nvGraphicFramePr>
        <p:xfrm>
          <a:off x="518319" y="1125438"/>
          <a:ext cx="1665287" cy="1533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1749AEE-D134-9744-9EBC-956933ABE29D}"/>
              </a:ext>
            </a:extLst>
          </p:cNvPr>
          <p:cNvGraphicFramePr/>
          <p:nvPr>
            <p:extLst>
              <p:ext uri="{D42A27DB-BD31-4B8C-83A1-F6EECF244321}">
                <p14:modId xmlns:p14="http://schemas.microsoft.com/office/powerpoint/2010/main" val="3406359720"/>
              </p:ext>
            </p:extLst>
          </p:nvPr>
        </p:nvGraphicFramePr>
        <p:xfrm>
          <a:off x="4189413" y="1125439"/>
          <a:ext cx="1665287" cy="153356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CA5DBA9-C2BB-C340-9AEE-68A94ECC4361}"/>
              </a:ext>
            </a:extLst>
          </p:cNvPr>
          <p:cNvSpPr txBox="1"/>
          <p:nvPr/>
        </p:nvSpPr>
        <p:spPr>
          <a:xfrm>
            <a:off x="65972" y="257175"/>
            <a:ext cx="12043568" cy="646331"/>
          </a:xfrm>
          <a:prstGeom prst="rect">
            <a:avLst/>
          </a:prstGeom>
          <a:noFill/>
        </p:spPr>
        <p:txBody>
          <a:bodyPr wrap="square" rtlCol="0">
            <a:spAutoFit/>
          </a:bodyPr>
          <a:lstStyle/>
          <a:p>
            <a:r>
              <a:rPr lang="en-US" sz="3600" dirty="0">
                <a:latin typeface="+mj-lt"/>
              </a:rPr>
              <a:t>Decision Tree Analysis of Vietnam Veterans with PTSD in Hospice</a:t>
            </a:r>
          </a:p>
        </p:txBody>
      </p:sp>
      <p:sp>
        <p:nvSpPr>
          <p:cNvPr id="13" name="TextBox 12">
            <a:extLst>
              <a:ext uri="{FF2B5EF4-FFF2-40B4-BE49-F238E27FC236}">
                <a16:creationId xmlns:a16="http://schemas.microsoft.com/office/drawing/2014/main" id="{D209495E-71DB-7642-9A2B-41F96096BD06}"/>
              </a:ext>
            </a:extLst>
          </p:cNvPr>
          <p:cNvSpPr txBox="1"/>
          <p:nvPr/>
        </p:nvSpPr>
        <p:spPr>
          <a:xfrm>
            <a:off x="518319" y="2835369"/>
            <a:ext cx="2446336" cy="923330"/>
          </a:xfrm>
          <a:prstGeom prst="rect">
            <a:avLst/>
          </a:prstGeom>
          <a:noFill/>
        </p:spPr>
        <p:txBody>
          <a:bodyPr wrap="square" rtlCol="0">
            <a:spAutoFit/>
          </a:bodyPr>
          <a:lstStyle/>
          <a:p>
            <a:r>
              <a:rPr lang="en-US" dirty="0"/>
              <a:t>Baseline Overall Scores:</a:t>
            </a:r>
          </a:p>
          <a:p>
            <a:r>
              <a:rPr lang="en-US" dirty="0"/>
              <a:t>40.1% Not Excellent</a:t>
            </a:r>
          </a:p>
          <a:p>
            <a:r>
              <a:rPr lang="en-US" b="1" dirty="0">
                <a:solidFill>
                  <a:srgbClr val="009051"/>
                </a:solidFill>
              </a:rPr>
              <a:t>59.9% Excellent</a:t>
            </a:r>
          </a:p>
        </p:txBody>
      </p:sp>
      <p:sp>
        <p:nvSpPr>
          <p:cNvPr id="14" name="TextBox 13">
            <a:extLst>
              <a:ext uri="{FF2B5EF4-FFF2-40B4-BE49-F238E27FC236}">
                <a16:creationId xmlns:a16="http://schemas.microsoft.com/office/drawing/2014/main" id="{76F77F83-D350-3640-B009-0C9DF0EDC26C}"/>
              </a:ext>
            </a:extLst>
          </p:cNvPr>
          <p:cNvSpPr txBox="1"/>
          <p:nvPr/>
        </p:nvSpPr>
        <p:spPr>
          <a:xfrm>
            <a:off x="3998913" y="2716250"/>
            <a:ext cx="2751137" cy="1477328"/>
          </a:xfrm>
          <a:prstGeom prst="rect">
            <a:avLst/>
          </a:prstGeom>
          <a:noFill/>
        </p:spPr>
        <p:txBody>
          <a:bodyPr wrap="square" rtlCol="0">
            <a:spAutoFit/>
          </a:bodyPr>
          <a:lstStyle/>
          <a:p>
            <a:r>
              <a:rPr lang="en-US" dirty="0"/>
              <a:t>If Emotional Support Prior to Death is ALWAYS provided:</a:t>
            </a:r>
          </a:p>
          <a:p>
            <a:r>
              <a:rPr lang="en-US" b="1" dirty="0">
                <a:solidFill>
                  <a:srgbClr val="009051"/>
                </a:solidFill>
              </a:rPr>
              <a:t>80.2% Excellent</a:t>
            </a:r>
          </a:p>
          <a:p>
            <a:r>
              <a:rPr lang="en-US" dirty="0"/>
              <a:t>19.8% Not Excellent</a:t>
            </a:r>
          </a:p>
        </p:txBody>
      </p:sp>
      <p:cxnSp>
        <p:nvCxnSpPr>
          <p:cNvPr id="17" name="Straight Arrow Connector 16">
            <a:extLst>
              <a:ext uri="{FF2B5EF4-FFF2-40B4-BE49-F238E27FC236}">
                <a16:creationId xmlns:a16="http://schemas.microsoft.com/office/drawing/2014/main" id="{515CAA75-9C64-D84C-B907-6C3F444EBE6A}"/>
              </a:ext>
            </a:extLst>
          </p:cNvPr>
          <p:cNvCxnSpPr/>
          <p:nvPr/>
        </p:nvCxnSpPr>
        <p:spPr>
          <a:xfrm>
            <a:off x="2634058" y="1906510"/>
            <a:ext cx="1157288" cy="0"/>
          </a:xfrm>
          <a:prstGeom prst="straightConnector1">
            <a:avLst/>
          </a:prstGeom>
          <a:ln w="698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884B04-000C-E74F-941D-C8D291E008CC}"/>
              </a:ext>
            </a:extLst>
          </p:cNvPr>
          <p:cNvCxnSpPr>
            <a:cxnSpLocks/>
          </p:cNvCxnSpPr>
          <p:nvPr/>
        </p:nvCxnSpPr>
        <p:spPr>
          <a:xfrm>
            <a:off x="1250155" y="3852268"/>
            <a:ext cx="0" cy="846341"/>
          </a:xfrm>
          <a:prstGeom prst="straightConnector1">
            <a:avLst/>
          </a:prstGeom>
          <a:ln w="698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A7637010-EC42-6747-A2F8-BEECFD0293D9}"/>
              </a:ext>
            </a:extLst>
          </p:cNvPr>
          <p:cNvGraphicFramePr/>
          <p:nvPr>
            <p:extLst>
              <p:ext uri="{D42A27DB-BD31-4B8C-83A1-F6EECF244321}">
                <p14:modId xmlns:p14="http://schemas.microsoft.com/office/powerpoint/2010/main" val="771424290"/>
              </p:ext>
            </p:extLst>
          </p:nvPr>
        </p:nvGraphicFramePr>
        <p:xfrm>
          <a:off x="427037" y="4934081"/>
          <a:ext cx="1665287" cy="1533566"/>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8D050A0C-152B-D140-A6CA-DC11788FEEA3}"/>
              </a:ext>
            </a:extLst>
          </p:cNvPr>
          <p:cNvSpPr txBox="1"/>
          <p:nvPr/>
        </p:nvSpPr>
        <p:spPr>
          <a:xfrm>
            <a:off x="2041920" y="5208739"/>
            <a:ext cx="4525963" cy="1200329"/>
          </a:xfrm>
          <a:prstGeom prst="rect">
            <a:avLst/>
          </a:prstGeom>
          <a:noFill/>
        </p:spPr>
        <p:txBody>
          <a:bodyPr wrap="square" rtlCol="0">
            <a:spAutoFit/>
          </a:bodyPr>
          <a:lstStyle/>
          <a:p>
            <a:r>
              <a:rPr lang="en-US" dirty="0"/>
              <a:t>If Emotional Support Prior to Death is </a:t>
            </a:r>
          </a:p>
          <a:p>
            <a:r>
              <a:rPr lang="en-US" dirty="0"/>
              <a:t>NOT ALWAYS provided:</a:t>
            </a:r>
          </a:p>
          <a:p>
            <a:r>
              <a:rPr lang="en-US" b="1" dirty="0">
                <a:solidFill>
                  <a:srgbClr val="C00000"/>
                </a:solidFill>
              </a:rPr>
              <a:t>73.4% Not Excellent</a:t>
            </a:r>
          </a:p>
          <a:p>
            <a:r>
              <a:rPr lang="en-US" dirty="0"/>
              <a:t>26.6% Excellent</a:t>
            </a:r>
          </a:p>
        </p:txBody>
      </p:sp>
      <p:graphicFrame>
        <p:nvGraphicFramePr>
          <p:cNvPr id="15" name="Chart 14">
            <a:extLst>
              <a:ext uri="{FF2B5EF4-FFF2-40B4-BE49-F238E27FC236}">
                <a16:creationId xmlns:a16="http://schemas.microsoft.com/office/drawing/2014/main" id="{BF38CA93-7E43-A743-9FE5-BFA6CEB90E1C}"/>
              </a:ext>
            </a:extLst>
          </p:cNvPr>
          <p:cNvGraphicFramePr/>
          <p:nvPr>
            <p:extLst>
              <p:ext uri="{D42A27DB-BD31-4B8C-83A1-F6EECF244321}">
                <p14:modId xmlns:p14="http://schemas.microsoft.com/office/powerpoint/2010/main" val="1440205522"/>
              </p:ext>
            </p:extLst>
          </p:nvPr>
        </p:nvGraphicFramePr>
        <p:xfrm>
          <a:off x="8165308" y="1125439"/>
          <a:ext cx="1534317" cy="1709930"/>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60213320-A01C-0143-9926-54E3F3B070C8}"/>
              </a:ext>
            </a:extLst>
          </p:cNvPr>
          <p:cNvSpPr txBox="1"/>
          <p:nvPr/>
        </p:nvSpPr>
        <p:spPr>
          <a:xfrm>
            <a:off x="7943057" y="2928938"/>
            <a:ext cx="3733555" cy="923330"/>
          </a:xfrm>
          <a:prstGeom prst="rect">
            <a:avLst/>
          </a:prstGeom>
          <a:noFill/>
        </p:spPr>
        <p:txBody>
          <a:bodyPr wrap="square" rtlCol="0">
            <a:spAutoFit/>
          </a:bodyPr>
          <a:lstStyle/>
          <a:p>
            <a:r>
              <a:rPr lang="en-US" dirty="0"/>
              <a:t>If Staff ALWAYS take time to Listen:</a:t>
            </a:r>
          </a:p>
          <a:p>
            <a:r>
              <a:rPr lang="en-US" b="1" dirty="0">
                <a:solidFill>
                  <a:srgbClr val="009051"/>
                </a:solidFill>
              </a:rPr>
              <a:t>84.8% Excellent</a:t>
            </a:r>
          </a:p>
          <a:p>
            <a:r>
              <a:rPr lang="en-US" dirty="0"/>
              <a:t>15.2% Not Excellent</a:t>
            </a:r>
          </a:p>
        </p:txBody>
      </p:sp>
      <p:cxnSp>
        <p:nvCxnSpPr>
          <p:cNvPr id="19" name="Straight Arrow Connector 18">
            <a:extLst>
              <a:ext uri="{FF2B5EF4-FFF2-40B4-BE49-F238E27FC236}">
                <a16:creationId xmlns:a16="http://schemas.microsoft.com/office/drawing/2014/main" id="{56ED201A-E605-0A43-AF64-E34BC354DFD1}"/>
              </a:ext>
            </a:extLst>
          </p:cNvPr>
          <p:cNvCxnSpPr/>
          <p:nvPr/>
        </p:nvCxnSpPr>
        <p:spPr>
          <a:xfrm>
            <a:off x="6445250" y="1944688"/>
            <a:ext cx="1157288" cy="0"/>
          </a:xfrm>
          <a:prstGeom prst="straightConnector1">
            <a:avLst/>
          </a:prstGeom>
          <a:ln w="698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3C4845D-A744-8141-9587-1BEF9D34868D}"/>
              </a:ext>
            </a:extLst>
          </p:cNvPr>
          <p:cNvSpPr txBox="1"/>
          <p:nvPr/>
        </p:nvSpPr>
        <p:spPr>
          <a:xfrm>
            <a:off x="7075237" y="4027794"/>
            <a:ext cx="4903246" cy="2677656"/>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a:t>Takeaway: Always providing Emotional Support prior to death improves the family’s perception of Excellent care in the last month of life. To have an even greater impact, always Take Time to Listen to the Veteran and family.</a:t>
            </a:r>
          </a:p>
        </p:txBody>
      </p:sp>
    </p:spTree>
    <p:extLst>
      <p:ext uri="{BB962C8B-B14F-4D97-AF65-F5344CB8AC3E}">
        <p14:creationId xmlns:p14="http://schemas.microsoft.com/office/powerpoint/2010/main" val="2896091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4" grpId="0"/>
      <p:bldGraphic spid="20" grpId="0">
        <p:bldAsOne/>
      </p:bldGraphic>
      <p:bldP spid="21" grpId="0"/>
      <p:bldGraphic spid="15" grpId="0">
        <p:bldAsOne/>
      </p:bldGraphic>
      <p:bldP spid="18"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07344"/>
            <a:ext cx="8949215" cy="4339014"/>
          </a:xfrm>
          <a:prstGeom prst="rect">
            <a:avLst/>
          </a:prstGeom>
        </p:spPr>
      </p:pic>
      <p:sp>
        <p:nvSpPr>
          <p:cNvPr id="5" name="Right Brace 4">
            <a:extLst>
              <a:ext uri="{FF2B5EF4-FFF2-40B4-BE49-F238E27FC236}">
                <a16:creationId xmlns:a16="http://schemas.microsoft.com/office/drawing/2014/main" id="{04883393-E780-4EA9-885A-DE4E4E9AD88F}"/>
              </a:ext>
            </a:extLst>
          </p:cNvPr>
          <p:cNvSpPr/>
          <p:nvPr/>
        </p:nvSpPr>
        <p:spPr>
          <a:xfrm>
            <a:off x="8746139" y="2863416"/>
            <a:ext cx="356306" cy="1137648"/>
          </a:xfrm>
          <a:prstGeom prst="rightBrace">
            <a:avLst>
              <a:gd name="adj1" fmla="val 8333"/>
              <a:gd name="adj2" fmla="val 49471"/>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rgbClr val="C00000"/>
              </a:solidFill>
            </a:endParaRPr>
          </a:p>
        </p:txBody>
      </p:sp>
      <p:sp>
        <p:nvSpPr>
          <p:cNvPr id="6" name="Right Brace 5">
            <a:extLst>
              <a:ext uri="{FF2B5EF4-FFF2-40B4-BE49-F238E27FC236}">
                <a16:creationId xmlns:a16="http://schemas.microsoft.com/office/drawing/2014/main" id="{F3AE2DBA-7069-4C04-A7FE-F90243F27FE7}"/>
              </a:ext>
            </a:extLst>
          </p:cNvPr>
          <p:cNvSpPr/>
          <p:nvPr/>
        </p:nvSpPr>
        <p:spPr>
          <a:xfrm>
            <a:off x="8783450" y="4000255"/>
            <a:ext cx="286106" cy="2070093"/>
          </a:xfrm>
          <a:prstGeom prst="rightBrace">
            <a:avLst>
              <a:gd name="adj1" fmla="val 8333"/>
              <a:gd name="adj2" fmla="val 49471"/>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rgbClr val="C00000"/>
              </a:solidFill>
            </a:endParaRPr>
          </a:p>
        </p:txBody>
      </p:sp>
      <p:sp>
        <p:nvSpPr>
          <p:cNvPr id="8" name="Title 3"/>
          <p:cNvSpPr>
            <a:spLocks noGrp="1"/>
          </p:cNvSpPr>
          <p:nvPr>
            <p:ph type="title"/>
          </p:nvPr>
        </p:nvSpPr>
        <p:spPr>
          <a:xfrm>
            <a:off x="301625" y="365126"/>
            <a:ext cx="11684000" cy="730250"/>
          </a:xfrm>
        </p:spPr>
        <p:txBody>
          <a:bodyPr>
            <a:noAutofit/>
          </a:bodyPr>
          <a:lstStyle/>
          <a:p>
            <a:pPr algn="ctr"/>
            <a:r>
              <a:rPr lang="en-US" sz="3200" dirty="0"/>
              <a:t>Brief Practice Guide </a:t>
            </a:r>
            <a:br>
              <a:rPr lang="en-US" sz="3200" dirty="0"/>
            </a:br>
            <a:r>
              <a:rPr lang="en-US" sz="3200" dirty="0"/>
              <a:t>Post Traumatic Stress Disorder</a:t>
            </a:r>
          </a:p>
        </p:txBody>
      </p:sp>
      <p:sp>
        <p:nvSpPr>
          <p:cNvPr id="9" name="TextBox 8">
            <a:extLst>
              <a:ext uri="{FF2B5EF4-FFF2-40B4-BE49-F238E27FC236}">
                <a16:creationId xmlns:a16="http://schemas.microsoft.com/office/drawing/2014/main" id="{68A76A44-1E78-40D8-9673-D185F2A4A925}"/>
              </a:ext>
            </a:extLst>
          </p:cNvPr>
          <p:cNvSpPr txBox="1"/>
          <p:nvPr/>
        </p:nvSpPr>
        <p:spPr>
          <a:xfrm>
            <a:off x="9165800" y="3077784"/>
            <a:ext cx="3005381" cy="738664"/>
          </a:xfrm>
          <a:prstGeom prst="rect">
            <a:avLst/>
          </a:prstGeom>
          <a:noFill/>
          <a:ln>
            <a:solidFill>
              <a:srgbClr val="00B050"/>
            </a:solidFill>
          </a:ln>
        </p:spPr>
        <p:txBody>
          <a:bodyPr wrap="square" rtlCol="0">
            <a:spAutoFit/>
          </a:bodyPr>
          <a:lstStyle/>
          <a:p>
            <a:pPr algn="ctr"/>
            <a:r>
              <a:rPr lang="en-US" sz="1400" b="1" dirty="0">
                <a:solidFill>
                  <a:srgbClr val="009051"/>
                </a:solidFill>
              </a:rPr>
              <a:t>Family Reported End of Life Practices</a:t>
            </a:r>
          </a:p>
          <a:p>
            <a:pPr algn="ctr"/>
            <a:r>
              <a:rPr lang="en-US" sz="1400" b="1" dirty="0">
                <a:solidFill>
                  <a:srgbClr val="009051"/>
                </a:solidFill>
              </a:rPr>
              <a:t>from the BFS</a:t>
            </a:r>
          </a:p>
          <a:p>
            <a:pPr algn="ctr"/>
            <a:r>
              <a:rPr lang="en-US" sz="1400" b="1" i="1" dirty="0">
                <a:solidFill>
                  <a:srgbClr val="009051"/>
                </a:solidFill>
              </a:rPr>
              <a:t>Bereaved Families have valued</a:t>
            </a:r>
          </a:p>
        </p:txBody>
      </p:sp>
      <p:sp>
        <p:nvSpPr>
          <p:cNvPr id="10" name="TextBox 9">
            <a:extLst>
              <a:ext uri="{FF2B5EF4-FFF2-40B4-BE49-F238E27FC236}">
                <a16:creationId xmlns:a16="http://schemas.microsoft.com/office/drawing/2014/main" id="{AADE4A07-AB11-4C90-81DC-FD40B411B497}"/>
              </a:ext>
            </a:extLst>
          </p:cNvPr>
          <p:cNvSpPr txBox="1"/>
          <p:nvPr/>
        </p:nvSpPr>
        <p:spPr>
          <a:xfrm>
            <a:off x="9162860" y="4681007"/>
            <a:ext cx="2828772" cy="738664"/>
          </a:xfrm>
          <a:prstGeom prst="rect">
            <a:avLst/>
          </a:prstGeom>
          <a:noFill/>
          <a:ln>
            <a:solidFill>
              <a:srgbClr val="0000FF"/>
            </a:solidFill>
          </a:ln>
        </p:spPr>
        <p:txBody>
          <a:bodyPr wrap="square" rtlCol="0">
            <a:spAutoFit/>
          </a:bodyPr>
          <a:lstStyle/>
          <a:p>
            <a:pPr algn="ctr"/>
            <a:r>
              <a:rPr lang="en-US" sz="1400" b="1" dirty="0">
                <a:solidFill>
                  <a:srgbClr val="0000FF"/>
                </a:solidFill>
              </a:rPr>
              <a:t>From the Bereaved Family Survey</a:t>
            </a:r>
          </a:p>
          <a:p>
            <a:pPr algn="ctr"/>
            <a:r>
              <a:rPr lang="en-US" sz="1400" b="1" dirty="0">
                <a:solidFill>
                  <a:srgbClr val="0000FF"/>
                </a:solidFill>
              </a:rPr>
              <a:t>Compendium of Best Practices</a:t>
            </a:r>
          </a:p>
          <a:p>
            <a:pPr algn="ctr"/>
            <a:r>
              <a:rPr lang="en-US" sz="1400" b="1" i="1" dirty="0">
                <a:solidFill>
                  <a:srgbClr val="0000FF"/>
                </a:solidFill>
              </a:rPr>
              <a:t>PC Teams recommend</a:t>
            </a:r>
          </a:p>
        </p:txBody>
      </p:sp>
    </p:spTree>
    <p:extLst>
      <p:ext uri="{BB962C8B-B14F-4D97-AF65-F5344CB8AC3E}">
        <p14:creationId xmlns:p14="http://schemas.microsoft.com/office/powerpoint/2010/main" val="283076093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57400" y="2590800"/>
            <a:ext cx="7851648" cy="1828800"/>
          </a:xfrm>
        </p:spPr>
        <p:txBody>
          <a:bodyPr>
            <a:normAutofit fontScale="90000"/>
          </a:bodyPr>
          <a:lstStyle/>
          <a:p>
            <a:pPr algn="ctr"/>
            <a:r>
              <a:rPr lang="en-US" dirty="0">
                <a:solidFill>
                  <a:srgbClr val="FFC000"/>
                </a:solidFill>
              </a:rPr>
              <a:t>WHV and VA Trauma Informed Care Webinar</a:t>
            </a:r>
            <a:br>
              <a:rPr lang="en-US" dirty="0">
                <a:solidFill>
                  <a:srgbClr val="FFC000"/>
                </a:solidFill>
              </a:rPr>
            </a:br>
            <a:r>
              <a:rPr lang="en-US" sz="4400" dirty="0">
                <a:solidFill>
                  <a:srgbClr val="FFC000"/>
                </a:solidFill>
              </a:rPr>
              <a:t>June 25, 2020</a:t>
            </a:r>
            <a:br>
              <a:rPr lang="en-US" sz="4400" dirty="0">
                <a:solidFill>
                  <a:srgbClr val="FFC000"/>
                </a:solidFill>
              </a:rPr>
            </a:br>
            <a:r>
              <a:rPr lang="en-US" sz="3100" dirty="0">
                <a:solidFill>
                  <a:srgbClr val="FFC000"/>
                </a:solidFill>
              </a:rPr>
              <a:t>3:00 – 4:30PM</a:t>
            </a:r>
            <a:endParaRPr lang="en-US" dirty="0">
              <a:solidFill>
                <a:srgbClr val="FFC000"/>
              </a:solidFill>
            </a:endParaRPr>
          </a:p>
        </p:txBody>
      </p:sp>
      <p:sp>
        <p:nvSpPr>
          <p:cNvPr id="3" name="Subtitle 2"/>
          <p:cNvSpPr>
            <a:spLocks noGrp="1"/>
          </p:cNvSpPr>
          <p:nvPr>
            <p:ph type="subTitle" idx="1"/>
          </p:nvPr>
        </p:nvSpPr>
        <p:spPr>
          <a:xfrm>
            <a:off x="2133600" y="4953000"/>
            <a:ext cx="7854696" cy="1447800"/>
          </a:xfrm>
        </p:spPr>
        <p:txBody>
          <a:bodyPr>
            <a:normAutofit fontScale="85000" lnSpcReduction="20000"/>
          </a:bodyPr>
          <a:lstStyle/>
          <a:p>
            <a:pPr algn="ctr"/>
            <a:r>
              <a:rPr lang="en-US" dirty="0">
                <a:solidFill>
                  <a:srgbClr val="FFC000"/>
                </a:solidFill>
              </a:rPr>
              <a:t>Trauma Informed Care and Rehabilitation </a:t>
            </a:r>
          </a:p>
          <a:p>
            <a:pPr algn="ctr"/>
            <a:r>
              <a:rPr lang="en-US" dirty="0">
                <a:solidFill>
                  <a:srgbClr val="FFC000"/>
                </a:solidFill>
              </a:rPr>
              <a:t>In Prison</a:t>
            </a:r>
          </a:p>
          <a:p>
            <a:pPr algn="ctr"/>
            <a:r>
              <a:rPr lang="en-US" dirty="0">
                <a:solidFill>
                  <a:srgbClr val="FFC000"/>
                </a:solidFill>
              </a:rPr>
              <a:t>Kandyce Powell RN, MSN</a:t>
            </a:r>
          </a:p>
          <a:p>
            <a:pPr algn="ctr"/>
            <a:r>
              <a:rPr lang="en-US" dirty="0">
                <a:solidFill>
                  <a:srgbClr val="FFC000"/>
                </a:solidFill>
              </a:rPr>
              <a:t>Executive Director, Maine Hospice Council</a:t>
            </a:r>
          </a:p>
          <a:p>
            <a:pPr algn="ctr"/>
            <a:endParaRPr lang="en-US" dirty="0">
              <a:solidFill>
                <a:srgbClr val="FFC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MHC History</a:t>
            </a:r>
          </a:p>
        </p:txBody>
      </p:sp>
      <p:sp>
        <p:nvSpPr>
          <p:cNvPr id="3" name="Content Placeholder 2"/>
          <p:cNvSpPr>
            <a:spLocks noGrp="1"/>
          </p:cNvSpPr>
          <p:nvPr>
            <p:ph idx="1"/>
          </p:nvPr>
        </p:nvSpPr>
        <p:spPr/>
        <p:txBody>
          <a:bodyPr/>
          <a:lstStyle/>
          <a:p>
            <a:r>
              <a:rPr lang="en-US" dirty="0"/>
              <a:t>Collaborative partnerships</a:t>
            </a:r>
          </a:p>
          <a:p>
            <a:r>
              <a:rPr lang="en-US" dirty="0"/>
              <a:t>Program development</a:t>
            </a:r>
          </a:p>
          <a:p>
            <a:r>
              <a:rPr lang="en-US" dirty="0"/>
              <a:t>Underserved populations</a:t>
            </a:r>
          </a:p>
          <a:p>
            <a:r>
              <a:rPr lang="en-US" dirty="0"/>
              <a:t>Prison Hospice Partnership – 2000</a:t>
            </a:r>
          </a:p>
          <a:p>
            <a:r>
              <a:rPr lang="en-US" dirty="0"/>
              <a:t>Hospice Veterans Partnership - 2004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Bureau of Justice statistics</a:t>
            </a:r>
          </a:p>
        </p:txBody>
      </p:sp>
      <p:sp>
        <p:nvSpPr>
          <p:cNvPr id="3" name="Content Placeholder 2"/>
          <p:cNvSpPr>
            <a:spLocks noGrp="1"/>
          </p:cNvSpPr>
          <p:nvPr>
            <p:ph idx="1"/>
          </p:nvPr>
        </p:nvSpPr>
        <p:spPr/>
        <p:txBody>
          <a:bodyPr/>
          <a:lstStyle/>
          <a:p>
            <a:endParaRPr lang="en-US" dirty="0"/>
          </a:p>
          <a:p>
            <a:endParaRPr lang="en-US" dirty="0"/>
          </a:p>
          <a:p>
            <a:r>
              <a:rPr lang="en-US" dirty="0"/>
              <a:t>According to  an estimate by the Bureau of Justice in 2018, there are approximately 180,000 United States veterans in our prisons and jails.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Incarceration and PTSD</a:t>
            </a:r>
          </a:p>
        </p:txBody>
      </p:sp>
      <p:sp>
        <p:nvSpPr>
          <p:cNvPr id="3" name="Content Placeholder 2"/>
          <p:cNvSpPr>
            <a:spLocks noGrp="1"/>
          </p:cNvSpPr>
          <p:nvPr>
            <p:ph idx="1"/>
          </p:nvPr>
        </p:nvSpPr>
        <p:spPr/>
        <p:txBody>
          <a:bodyPr/>
          <a:lstStyle/>
          <a:p>
            <a:r>
              <a:rPr lang="en-US" dirty="0"/>
              <a:t>High burden of diseases typically associated with aging including cardiovascular disease, dementia, and autoimmune disorders.</a:t>
            </a:r>
          </a:p>
          <a:p>
            <a:pPr>
              <a:buNone/>
            </a:pPr>
            <a:r>
              <a:rPr lang="en-US" dirty="0"/>
              <a:t>		                      </a:t>
            </a:r>
            <a:r>
              <a:rPr lang="en-US" sz="2000" dirty="0" err="1"/>
              <a:t>Neyland</a:t>
            </a:r>
            <a:r>
              <a:rPr lang="en-US" sz="2000" dirty="0"/>
              <a:t>, T. and Donovan, (2019)</a:t>
            </a:r>
            <a:endParaRPr lang="en-US" dirty="0"/>
          </a:p>
          <a:p>
            <a:endParaRPr lang="en-US" dirty="0"/>
          </a:p>
          <a:p>
            <a:r>
              <a:rPr lang="en-US" dirty="0"/>
              <a:t>Rates of PTSD and exposure to violence among inmates are much higher than in the general population.</a:t>
            </a:r>
          </a:p>
          <a:p>
            <a:pPr lvl="5"/>
            <a:r>
              <a:rPr lang="en-US" dirty="0"/>
              <a:t>                Miller, N. and </a:t>
            </a:r>
            <a:r>
              <a:rPr lang="en-US" dirty="0" err="1"/>
              <a:t>Najavitis</a:t>
            </a:r>
            <a:r>
              <a:rPr lang="en-US" dirty="0"/>
              <a:t>, (2012)</a:t>
            </a:r>
          </a:p>
          <a:p>
            <a:endParaRPr lang="en-US" dirty="0"/>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Institutional/Environmental Risks</a:t>
            </a:r>
          </a:p>
        </p:txBody>
      </p:sp>
      <p:sp>
        <p:nvSpPr>
          <p:cNvPr id="3" name="Content Placeholder 2"/>
          <p:cNvSpPr>
            <a:spLocks noGrp="1"/>
          </p:cNvSpPr>
          <p:nvPr>
            <p:ph idx="1"/>
          </p:nvPr>
        </p:nvSpPr>
        <p:spPr/>
        <p:txBody>
          <a:bodyPr/>
          <a:lstStyle/>
          <a:p>
            <a:r>
              <a:rPr lang="en-US" dirty="0"/>
              <a:t>Constant presence of authorities</a:t>
            </a:r>
          </a:p>
          <a:p>
            <a:r>
              <a:rPr lang="en-US" dirty="0"/>
              <a:t>Frequent discipline</a:t>
            </a:r>
          </a:p>
          <a:p>
            <a:r>
              <a:rPr lang="en-US" dirty="0"/>
              <a:t>Lack of privacy</a:t>
            </a:r>
          </a:p>
          <a:p>
            <a:r>
              <a:rPr lang="en-US" dirty="0"/>
              <a:t>Restricted movement</a:t>
            </a:r>
          </a:p>
          <a:p>
            <a:r>
              <a:rPr lang="en-US" dirty="0"/>
              <a:t>Pat downs</a:t>
            </a:r>
          </a:p>
          <a:p>
            <a:r>
              <a:rPr lang="en-US" dirty="0"/>
              <a:t>Strip Searches</a:t>
            </a:r>
          </a:p>
          <a:p>
            <a:r>
              <a:rPr lang="en-US" dirty="0"/>
              <a:t>Environmental noise</a:t>
            </a:r>
          </a:p>
          <a:p>
            <a:r>
              <a:rPr lang="en-US" dirty="0"/>
              <a:t>Sexual assault</a:t>
            </a:r>
          </a:p>
          <a:p>
            <a:r>
              <a:rPr lang="en-US" dirty="0"/>
              <a:t>Violence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End of Life in Prisons</a:t>
            </a:r>
          </a:p>
        </p:txBody>
      </p:sp>
      <p:sp>
        <p:nvSpPr>
          <p:cNvPr id="3" name="Content Placeholder 2"/>
          <p:cNvSpPr>
            <a:spLocks noGrp="1"/>
          </p:cNvSpPr>
          <p:nvPr>
            <p:ph idx="1"/>
          </p:nvPr>
        </p:nvSpPr>
        <p:spPr/>
        <p:txBody>
          <a:bodyPr/>
          <a:lstStyle/>
          <a:p>
            <a:endParaRPr lang="en-US" dirty="0"/>
          </a:p>
          <a:p>
            <a:r>
              <a:rPr lang="en-US" dirty="0"/>
              <a:t>Health care often neglected</a:t>
            </a:r>
          </a:p>
          <a:p>
            <a:r>
              <a:rPr lang="en-US" dirty="0"/>
              <a:t>Quality of life often not considered, nor respected</a:t>
            </a:r>
          </a:p>
          <a:p>
            <a:r>
              <a:rPr lang="en-US" dirty="0"/>
              <a:t>Prisoners often die alone</a:t>
            </a:r>
          </a:p>
          <a:p>
            <a:r>
              <a:rPr lang="en-US" dirty="0"/>
              <a:t>Symptoms often not addressed</a:t>
            </a:r>
          </a:p>
          <a:p>
            <a:r>
              <a:rPr lang="en-US" dirty="0"/>
              <a:t>According to Bureau of Justice statistics in 2018, 180,000 United States veterans reside in US prisons and jails.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We Honor Veterans Needs Survey</a:t>
            </a:r>
            <a:br>
              <a:rPr lang="en-US" dirty="0">
                <a:solidFill>
                  <a:schemeClr val="accent1"/>
                </a:solidFill>
              </a:rPr>
            </a:br>
            <a:r>
              <a:rPr lang="en-US" sz="3600" dirty="0">
                <a:solidFill>
                  <a:schemeClr val="accent1"/>
                </a:solidFill>
              </a:rPr>
              <a:t>180 Responding Hospice Programs</a:t>
            </a:r>
            <a:endParaRPr lang="en-US" dirty="0">
              <a:solidFill>
                <a:schemeClr val="accent1"/>
              </a:solidFill>
            </a:endParaRPr>
          </a:p>
        </p:txBody>
      </p:sp>
      <p:sp>
        <p:nvSpPr>
          <p:cNvPr id="4" name="Content Placeholder 3"/>
          <p:cNvSpPr>
            <a:spLocks noGrp="1"/>
          </p:cNvSpPr>
          <p:nvPr>
            <p:ph sz="half" idx="1"/>
          </p:nvPr>
        </p:nvSpPr>
        <p:spPr/>
        <p:txBody>
          <a:bodyPr>
            <a:normAutofit lnSpcReduction="10000"/>
          </a:bodyPr>
          <a:lstStyle/>
          <a:p>
            <a:pPr marL="0" indent="0">
              <a:buNone/>
            </a:pPr>
            <a:r>
              <a:rPr lang="en-US" u="sng" dirty="0"/>
              <a:t>Does your organization?</a:t>
            </a:r>
          </a:p>
          <a:p>
            <a:pPr marL="0" indent="0">
              <a:buNone/>
            </a:pPr>
            <a:r>
              <a:rPr lang="en-US" dirty="0"/>
              <a:t>1.  Ask Veteran status?</a:t>
            </a:r>
          </a:p>
          <a:p>
            <a:pPr marL="0" indent="0">
              <a:buNone/>
            </a:pPr>
            <a:r>
              <a:rPr lang="en-US" dirty="0"/>
              <a:t>2.  Ask war era?</a:t>
            </a:r>
          </a:p>
          <a:p>
            <a:pPr marL="0" indent="0">
              <a:buNone/>
            </a:pPr>
            <a:r>
              <a:rPr lang="en-US" dirty="0"/>
              <a:t>3.  Screen for PTSD, Moral Injury and Suicide Intent?</a:t>
            </a:r>
          </a:p>
          <a:p>
            <a:pPr marL="0" indent="0">
              <a:buNone/>
            </a:pPr>
            <a:r>
              <a:rPr lang="en-US" dirty="0"/>
              <a:t>4.  Have the capacity to treat PTSD, Moral Injury and Suicide Intent?</a:t>
            </a:r>
          </a:p>
          <a:p>
            <a:pPr marL="0" indent="0">
              <a:buNone/>
            </a:pPr>
            <a:r>
              <a:rPr lang="en-US" dirty="0"/>
              <a:t>5.  See value in VA providing </a:t>
            </a:r>
            <a:r>
              <a:rPr lang="en-US" dirty="0" err="1"/>
              <a:t>telehealth</a:t>
            </a:r>
            <a:r>
              <a:rPr lang="en-US" dirty="0"/>
              <a:t>?</a:t>
            </a:r>
          </a:p>
        </p:txBody>
      </p:sp>
      <p:sp>
        <p:nvSpPr>
          <p:cNvPr id="5" name="Content Placeholder 4"/>
          <p:cNvSpPr>
            <a:spLocks noGrp="1"/>
          </p:cNvSpPr>
          <p:nvPr>
            <p:ph sz="half" idx="2"/>
          </p:nvPr>
        </p:nvSpPr>
        <p:spPr/>
        <p:txBody>
          <a:bodyPr>
            <a:normAutofit lnSpcReduction="10000"/>
          </a:bodyPr>
          <a:lstStyle/>
          <a:p>
            <a:pPr marL="0" indent="0">
              <a:buNone/>
            </a:pPr>
            <a:r>
              <a:rPr lang="en-US" u="sng" dirty="0"/>
              <a:t>Summary of Responses</a:t>
            </a:r>
          </a:p>
          <a:p>
            <a:pPr marL="0" indent="0">
              <a:buNone/>
            </a:pPr>
            <a:r>
              <a:rPr lang="en-US" dirty="0"/>
              <a:t>1.  Largely “yes”</a:t>
            </a:r>
          </a:p>
          <a:p>
            <a:pPr marL="0" indent="0">
              <a:buNone/>
            </a:pPr>
            <a:r>
              <a:rPr lang="en-US" dirty="0"/>
              <a:t>2.  Largely “yes”</a:t>
            </a:r>
          </a:p>
          <a:p>
            <a:pPr marL="0" indent="0">
              <a:buNone/>
            </a:pPr>
            <a:r>
              <a:rPr lang="en-US" dirty="0"/>
              <a:t>3.  Evenly mixed “yes” and “no”</a:t>
            </a:r>
          </a:p>
          <a:p>
            <a:pPr marL="0" indent="0">
              <a:buNone/>
            </a:pPr>
            <a:endParaRPr lang="en-US" dirty="0"/>
          </a:p>
          <a:p>
            <a:pPr marL="0" indent="0">
              <a:buNone/>
            </a:pPr>
            <a:r>
              <a:rPr lang="en-US" dirty="0"/>
              <a:t>4.  Majority “no”</a:t>
            </a:r>
          </a:p>
          <a:p>
            <a:pPr marL="0" indent="0">
              <a:buNone/>
            </a:pPr>
            <a:endParaRPr lang="en-US" dirty="0"/>
          </a:p>
          <a:p>
            <a:pPr marL="0" indent="0">
              <a:buNone/>
            </a:pPr>
            <a:r>
              <a:rPr lang="en-US" dirty="0"/>
              <a:t>5.  Majority “agree” or “strongly agree”</a:t>
            </a:r>
          </a:p>
        </p:txBody>
      </p:sp>
    </p:spTree>
    <p:extLst>
      <p:ext uri="{BB962C8B-B14F-4D97-AF65-F5344CB8AC3E}">
        <p14:creationId xmlns:p14="http://schemas.microsoft.com/office/powerpoint/2010/main" val="2884486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Maine State Prison</a:t>
            </a:r>
          </a:p>
        </p:txBody>
      </p:sp>
      <p:sp>
        <p:nvSpPr>
          <p:cNvPr id="3" name="Content Placeholder 2"/>
          <p:cNvSpPr>
            <a:spLocks noGrp="1"/>
          </p:cNvSpPr>
          <p:nvPr>
            <p:ph idx="1"/>
          </p:nvPr>
        </p:nvSpPr>
        <p:spPr/>
        <p:txBody>
          <a:bodyPr>
            <a:normAutofit/>
          </a:bodyPr>
          <a:lstStyle/>
          <a:p>
            <a:r>
              <a:rPr lang="en-US" dirty="0"/>
              <a:t>It took 7 years to develop the infrastructure and trust necessary to develop the Hospice program.</a:t>
            </a:r>
          </a:p>
          <a:p>
            <a:r>
              <a:rPr lang="en-US" dirty="0"/>
              <a:t>Over 1,000 inmates at the maximum security facility.</a:t>
            </a:r>
          </a:p>
          <a:p>
            <a:r>
              <a:rPr lang="en-US" dirty="0"/>
              <a:t>The only infirmary in the state.</a:t>
            </a:r>
          </a:p>
          <a:p>
            <a:r>
              <a:rPr lang="en-US" dirty="0"/>
              <a:t>All male facility.</a:t>
            </a:r>
          </a:p>
          <a:p>
            <a:r>
              <a:rPr lang="en-US" dirty="0"/>
              <a:t>Women would be housed there when needing end of life care.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Trust</a:t>
            </a:r>
          </a:p>
        </p:txBody>
      </p:sp>
      <p:sp>
        <p:nvSpPr>
          <p:cNvPr id="3" name="Content Placeholder 2"/>
          <p:cNvSpPr>
            <a:spLocks noGrp="1"/>
          </p:cNvSpPr>
          <p:nvPr>
            <p:ph idx="1"/>
          </p:nvPr>
        </p:nvSpPr>
        <p:spPr/>
        <p:txBody>
          <a:bodyPr>
            <a:normAutofit lnSpcReduction="10000"/>
          </a:bodyPr>
          <a:lstStyle/>
          <a:p>
            <a:r>
              <a:rPr lang="en-US" dirty="0"/>
              <a:t>“Are you nervous?”</a:t>
            </a:r>
          </a:p>
          <a:p>
            <a:r>
              <a:rPr lang="en-US" dirty="0"/>
              <a:t>“Why?”</a:t>
            </a:r>
          </a:p>
          <a:p>
            <a:r>
              <a:rPr lang="en-US" dirty="0"/>
              <a:t>“Well, we’re in prison.”</a:t>
            </a:r>
          </a:p>
          <a:p>
            <a:r>
              <a:rPr lang="en-US" dirty="0"/>
              <a:t>“Well maybe I am a little bit.”</a:t>
            </a:r>
          </a:p>
          <a:p>
            <a:r>
              <a:rPr lang="en-US" dirty="0"/>
              <a:t>“I knew you would be!”</a:t>
            </a:r>
          </a:p>
          <a:p>
            <a:r>
              <a:rPr lang="en-US" dirty="0"/>
              <a:t>“Ask me why.”</a:t>
            </a:r>
          </a:p>
          <a:p>
            <a:r>
              <a:rPr lang="en-US" dirty="0"/>
              <a:t>“OK, why?”</a:t>
            </a:r>
          </a:p>
          <a:p>
            <a:r>
              <a:rPr lang="en-US" dirty="0"/>
              <a:t>“I’m not worried about you.  I’m worried about why you would want to trust me?”</a:t>
            </a:r>
          </a:p>
          <a:p>
            <a:r>
              <a:rPr lang="en-US" dirty="0"/>
              <a:t>Silence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2267712"/>
          </a:xfrm>
        </p:spPr>
        <p:txBody>
          <a:bodyPr>
            <a:normAutofit fontScale="90000"/>
          </a:bodyPr>
          <a:lstStyle/>
          <a:p>
            <a:pPr algn="ctr"/>
            <a:r>
              <a:rPr lang="en-US" dirty="0"/>
              <a:t>In the beginning: </a:t>
            </a:r>
            <a:r>
              <a:rPr lang="en-US" sz="3600" dirty="0"/>
              <a:t>a Suggestion</a:t>
            </a:r>
            <a:br>
              <a:rPr lang="en-US" dirty="0"/>
            </a:br>
            <a:br>
              <a:rPr lang="en-US" dirty="0"/>
            </a:br>
            <a:br>
              <a:rPr lang="en-US" dirty="0"/>
            </a:br>
            <a:endParaRPr lang="en-US" dirty="0"/>
          </a:p>
        </p:txBody>
      </p:sp>
      <p:sp>
        <p:nvSpPr>
          <p:cNvPr id="3" name="Content Placeholder 2"/>
          <p:cNvSpPr>
            <a:spLocks noGrp="1"/>
          </p:cNvSpPr>
          <p:nvPr>
            <p:ph idx="1"/>
          </p:nvPr>
        </p:nvSpPr>
        <p:spPr/>
        <p:txBody>
          <a:bodyPr/>
          <a:lstStyle/>
          <a:p>
            <a:pPr>
              <a:buNone/>
            </a:pPr>
            <a:r>
              <a:rPr lang="en-US" dirty="0"/>
              <a:t> </a:t>
            </a:r>
          </a:p>
        </p:txBody>
      </p:sp>
      <p:sp>
        <p:nvSpPr>
          <p:cNvPr id="4" name="TextBox 3"/>
          <p:cNvSpPr txBox="1"/>
          <p:nvPr/>
        </p:nvSpPr>
        <p:spPr>
          <a:xfrm>
            <a:off x="2209800" y="1752600"/>
            <a:ext cx="7848600" cy="4832092"/>
          </a:xfrm>
          <a:prstGeom prst="rect">
            <a:avLst/>
          </a:prstGeom>
          <a:noFill/>
        </p:spPr>
        <p:txBody>
          <a:bodyPr wrap="square" rtlCol="0">
            <a:spAutoFit/>
          </a:bodyPr>
          <a:lstStyle/>
          <a:p>
            <a:endParaRPr lang="en-US" sz="2200" dirty="0">
              <a:solidFill>
                <a:prstClr val="black"/>
              </a:solidFill>
              <a:latin typeface="Constantia"/>
            </a:endParaRPr>
          </a:p>
          <a:p>
            <a:r>
              <a:rPr lang="en-US" sz="2200" dirty="0">
                <a:solidFill>
                  <a:prstClr val="black"/>
                </a:solidFill>
                <a:latin typeface="Constantia"/>
              </a:rPr>
              <a:t>“I have a suggestion. Would you be open to one?”</a:t>
            </a:r>
          </a:p>
          <a:p>
            <a:r>
              <a:rPr lang="en-US" sz="2200" dirty="0">
                <a:solidFill>
                  <a:prstClr val="black"/>
                </a:solidFill>
                <a:latin typeface="Constantia"/>
              </a:rPr>
              <a:t>“Sure, let’s hear it.”</a:t>
            </a:r>
          </a:p>
          <a:p>
            <a:r>
              <a:rPr lang="en-US" sz="2200" dirty="0">
                <a:solidFill>
                  <a:prstClr val="black"/>
                </a:solidFill>
                <a:latin typeface="Constantia"/>
              </a:rPr>
              <a:t>“I’ll put my humanity on the table.  If you’re willing, you put yours right beside it.  We’ll go forward together and see what  an amazing Hospice Program we can develop and what amazing Hospice Volunteers you can become.”</a:t>
            </a:r>
          </a:p>
          <a:p>
            <a:r>
              <a:rPr lang="en-US" sz="2200" dirty="0">
                <a:solidFill>
                  <a:prstClr val="black"/>
                </a:solidFill>
                <a:latin typeface="Constantia"/>
              </a:rPr>
              <a:t>“No doubt we’ll have our challenges.  However, if we respect one another and the potential in all of us,  the challenges can be overcome.”</a:t>
            </a:r>
          </a:p>
          <a:p>
            <a:r>
              <a:rPr lang="en-US" sz="2200" dirty="0">
                <a:solidFill>
                  <a:prstClr val="black"/>
                </a:solidFill>
                <a:latin typeface="Constantia"/>
              </a:rPr>
              <a:t>“ What do you think?”</a:t>
            </a:r>
          </a:p>
          <a:p>
            <a:r>
              <a:rPr lang="en-US" sz="2200" dirty="0">
                <a:solidFill>
                  <a:prstClr val="black"/>
                </a:solidFill>
                <a:latin typeface="Constantia"/>
              </a:rPr>
              <a:t>Everyone looked at each other and then  all heads nodded in agreement.</a:t>
            </a:r>
          </a:p>
          <a:p>
            <a:endParaRPr lang="en-US" sz="2200" dirty="0">
              <a:solidFill>
                <a:prstClr val="black"/>
              </a:solidFill>
              <a:latin typeface="Constant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Intersection with Veterans</a:t>
            </a:r>
          </a:p>
        </p:txBody>
      </p:sp>
      <p:sp>
        <p:nvSpPr>
          <p:cNvPr id="3" name="Content Placeholder 2"/>
          <p:cNvSpPr>
            <a:spLocks noGrp="1"/>
          </p:cNvSpPr>
          <p:nvPr>
            <p:ph idx="1"/>
          </p:nvPr>
        </p:nvSpPr>
        <p:spPr/>
        <p:txBody>
          <a:bodyPr/>
          <a:lstStyle/>
          <a:p>
            <a:endParaRPr lang="en-US" dirty="0"/>
          </a:p>
          <a:p>
            <a:r>
              <a:rPr lang="en-US" dirty="0"/>
              <a:t>Fifteen percent of population at MSP were Veterans</a:t>
            </a:r>
          </a:p>
          <a:p>
            <a:r>
              <a:rPr lang="en-US" dirty="0"/>
              <a:t>Five Veterans were caregivers in the Hospice program.</a:t>
            </a:r>
          </a:p>
          <a:p>
            <a:r>
              <a:rPr lang="en-US" dirty="0"/>
              <a:t>The first 4 patients cared for were Vietnam Veterans.</a:t>
            </a:r>
          </a:p>
          <a:p>
            <a:r>
              <a:rPr lang="en-US" dirty="0"/>
              <a:t>Many Veterans not on hospice sought consultation for their PTSD.</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PTSD </a:t>
            </a:r>
          </a:p>
        </p:txBody>
      </p:sp>
      <p:sp>
        <p:nvSpPr>
          <p:cNvPr id="3" name="Content Placeholder 2"/>
          <p:cNvSpPr>
            <a:spLocks noGrp="1"/>
          </p:cNvSpPr>
          <p:nvPr>
            <p:ph idx="1"/>
          </p:nvPr>
        </p:nvSpPr>
        <p:spPr/>
        <p:txBody>
          <a:bodyPr>
            <a:normAutofit fontScale="92500" lnSpcReduction="20000"/>
          </a:bodyPr>
          <a:lstStyle/>
          <a:p>
            <a:r>
              <a:rPr lang="en-US" dirty="0"/>
              <a:t>Fear</a:t>
            </a:r>
          </a:p>
          <a:p>
            <a:r>
              <a:rPr lang="en-US" dirty="0"/>
              <a:t>Anger</a:t>
            </a:r>
          </a:p>
          <a:p>
            <a:r>
              <a:rPr lang="en-US" dirty="0"/>
              <a:t>Guilt</a:t>
            </a:r>
          </a:p>
          <a:p>
            <a:r>
              <a:rPr lang="en-US" dirty="0"/>
              <a:t>Shame</a:t>
            </a:r>
          </a:p>
          <a:p>
            <a:r>
              <a:rPr lang="en-US" dirty="0"/>
              <a:t>Anxiety</a:t>
            </a:r>
          </a:p>
          <a:p>
            <a:r>
              <a:rPr lang="en-US" dirty="0"/>
              <a:t>Emotional numbing</a:t>
            </a:r>
          </a:p>
          <a:p>
            <a:r>
              <a:rPr lang="en-US" dirty="0"/>
              <a:t>Dissociation</a:t>
            </a:r>
          </a:p>
          <a:p>
            <a:r>
              <a:rPr lang="en-US" dirty="0"/>
              <a:t>Hyper-vigilance/responsiveness</a:t>
            </a:r>
          </a:p>
          <a:p>
            <a:r>
              <a:rPr lang="en-US" dirty="0"/>
              <a:t>Withdrawal</a:t>
            </a:r>
          </a:p>
          <a:p>
            <a:r>
              <a:rPr lang="en-US" dirty="0"/>
              <a:t>Trust</a:t>
            </a:r>
          </a:p>
          <a:p>
            <a:r>
              <a:rPr lang="en-US" dirty="0"/>
              <a:t>Inability to forgive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Morals - definition</a:t>
            </a:r>
          </a:p>
        </p:txBody>
      </p:sp>
      <p:sp>
        <p:nvSpPr>
          <p:cNvPr id="3" name="Content Placeholder 2"/>
          <p:cNvSpPr>
            <a:spLocks noGrp="1"/>
          </p:cNvSpPr>
          <p:nvPr>
            <p:ph idx="1"/>
          </p:nvPr>
        </p:nvSpPr>
        <p:spPr/>
        <p:txBody>
          <a:bodyPr/>
          <a:lstStyle/>
          <a:p>
            <a:endParaRPr lang="en-US" dirty="0"/>
          </a:p>
          <a:p>
            <a:r>
              <a:rPr lang="en-US" dirty="0"/>
              <a:t>Assumptions about how things should happen in the world and how people should behave.</a:t>
            </a:r>
          </a:p>
          <a:p>
            <a:endParaRPr lang="en-US" dirty="0"/>
          </a:p>
          <a:p>
            <a:r>
              <a:rPr lang="en-US" dirty="0"/>
              <a:t>Trauma can destroy these assumptions.  </a:t>
            </a:r>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14400"/>
            <a:ext cx="8229600" cy="1143000"/>
          </a:xfrm>
        </p:spPr>
        <p:txBody>
          <a:bodyPr>
            <a:normAutofit/>
          </a:bodyPr>
          <a:lstStyle/>
          <a:p>
            <a:pPr algn="ctr"/>
            <a:r>
              <a:rPr lang="en-US" dirty="0"/>
              <a:t>Impact</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In altruistic service to others, both caregivers and patients experienced healing</a:t>
            </a:r>
          </a:p>
          <a:p>
            <a:r>
              <a:rPr lang="en-US" dirty="0"/>
              <a:t>Rehabilitative</a:t>
            </a:r>
          </a:p>
          <a:p>
            <a:r>
              <a:rPr lang="en-US" dirty="0"/>
              <a:t>Learned love and forgiveness through altruistic service.</a:t>
            </a:r>
          </a:p>
          <a:p>
            <a:r>
              <a:rPr lang="en-US" dirty="0"/>
              <a:t>Some of the finest caregivers I’ve ever worked alongside. </a:t>
            </a:r>
          </a:p>
          <a:p>
            <a:r>
              <a:rPr lang="en-US" dirty="0"/>
              <a:t>Some of the most profound work in my life.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algn="ctr"/>
            <a:r>
              <a:rPr lang="en-US" sz="3200" dirty="0"/>
              <a:t>Thank You!</a:t>
            </a:r>
          </a:p>
          <a:p>
            <a:pPr algn="ctr"/>
            <a:r>
              <a:rPr lang="en-US" sz="3200" dirty="0"/>
              <a:t>For more information: </a:t>
            </a:r>
            <a:r>
              <a:rPr lang="en-US" sz="2400" dirty="0"/>
              <a:t>kpowell@mainehospicecouncil.org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36625"/>
          </a:xfrm>
        </p:spPr>
        <p:txBody>
          <a:bodyPr>
            <a:normAutofit fontScale="90000"/>
          </a:bodyPr>
          <a:lstStyle/>
          <a:p>
            <a:br>
              <a:rPr lang="en-US" dirty="0"/>
            </a:br>
            <a:r>
              <a:rPr lang="en-US" dirty="0">
                <a:solidFill>
                  <a:srgbClr val="4472C4"/>
                </a:solidFill>
              </a:rPr>
              <a:t>Trauma Informed Care</a:t>
            </a:r>
          </a:p>
        </p:txBody>
      </p:sp>
      <p:sp>
        <p:nvSpPr>
          <p:cNvPr id="3" name="Content Placeholder 2"/>
          <p:cNvSpPr>
            <a:spLocks noGrp="1"/>
          </p:cNvSpPr>
          <p:nvPr>
            <p:ph idx="1"/>
          </p:nvPr>
        </p:nvSpPr>
        <p:spPr/>
        <p:txBody>
          <a:bodyPr>
            <a:normAutofit/>
          </a:bodyPr>
          <a:lstStyle/>
          <a:p>
            <a:pPr marL="0" lvl="0" indent="0">
              <a:buNone/>
            </a:pPr>
            <a:r>
              <a:rPr lang="en-US" sz="3200" dirty="0"/>
              <a:t>The focus of this Congressionally funded initiative seeks to improve the care of Veterans on hospice that have been impacted by trauma</a:t>
            </a:r>
          </a:p>
          <a:p>
            <a:pPr lvl="1">
              <a:lnSpc>
                <a:spcPct val="110000"/>
              </a:lnSpc>
            </a:pPr>
            <a:r>
              <a:rPr lang="en-US" sz="2800" dirty="0"/>
              <a:t>Expand access to VA palliative tele-mental health expertise for Veterans on hospice in their homes</a:t>
            </a:r>
          </a:p>
          <a:p>
            <a:pPr lvl="1">
              <a:lnSpc>
                <a:spcPct val="110000"/>
              </a:lnSpc>
            </a:pPr>
            <a:r>
              <a:rPr lang="en-US" sz="2800" dirty="0"/>
              <a:t>Share VA’s expertise via the PTSD Consultation Program</a:t>
            </a:r>
          </a:p>
          <a:p>
            <a:pPr lvl="2">
              <a:lnSpc>
                <a:spcPct val="110000"/>
              </a:lnSpc>
            </a:pPr>
            <a:r>
              <a:rPr lang="en-US" dirty="0"/>
              <a:t>Please make your initial contact through </a:t>
            </a:r>
            <a:r>
              <a:rPr lang="en-US" u="sng" dirty="0">
                <a:hlinkClick r:id="rId2"/>
              </a:rPr>
              <a:t>WHV’s online form</a:t>
            </a:r>
            <a:r>
              <a:rPr lang="en-US" dirty="0"/>
              <a:t> or by calling 800-646-6460</a:t>
            </a:r>
            <a:endParaRPr lang="en-US" sz="2400" dirty="0"/>
          </a:p>
          <a:p>
            <a:pPr lvl="1">
              <a:lnSpc>
                <a:spcPct val="110000"/>
              </a:lnSpc>
            </a:pPr>
            <a:r>
              <a:rPr lang="en-US" sz="2800" dirty="0"/>
              <a:t>T</a:t>
            </a:r>
            <a:r>
              <a:rPr lang="en-US" sz="2800"/>
              <a:t>rain </a:t>
            </a:r>
            <a:r>
              <a:rPr lang="en-US" sz="2800" dirty="0"/>
              <a:t>community hospice staff in the care of Veterans on hospice</a:t>
            </a:r>
            <a:r>
              <a:rPr lang="en-US" sz="2000" dirty="0"/>
              <a:t> </a:t>
            </a:r>
          </a:p>
        </p:txBody>
      </p:sp>
    </p:spTree>
    <p:extLst>
      <p:ext uri="{BB962C8B-B14F-4D97-AF65-F5344CB8AC3E}">
        <p14:creationId xmlns:p14="http://schemas.microsoft.com/office/powerpoint/2010/main" val="20679831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What I would like to present today</a:t>
            </a:r>
          </a:p>
        </p:txBody>
      </p:sp>
      <p:sp>
        <p:nvSpPr>
          <p:cNvPr id="3" name="Content Placeholder 2"/>
          <p:cNvSpPr>
            <a:spLocks noGrp="1"/>
          </p:cNvSpPr>
          <p:nvPr>
            <p:ph idx="1"/>
          </p:nvPr>
        </p:nvSpPr>
        <p:spPr>
          <a:xfrm>
            <a:off x="555649" y="1825625"/>
            <a:ext cx="10798151" cy="4351338"/>
          </a:xfrm>
        </p:spPr>
        <p:txBody>
          <a:bodyPr>
            <a:normAutofit/>
          </a:bodyPr>
          <a:lstStyle/>
          <a:p>
            <a:pPr>
              <a:lnSpc>
                <a:spcPct val="110000"/>
              </a:lnSpc>
            </a:pPr>
            <a:r>
              <a:rPr lang="en-US" dirty="0"/>
              <a:t>Our approach to improve the quality of end of life care for Veterans who die in VA facilities</a:t>
            </a:r>
          </a:p>
          <a:p>
            <a:pPr lvl="1">
              <a:lnSpc>
                <a:spcPct val="110000"/>
              </a:lnSpc>
            </a:pPr>
            <a:r>
              <a:rPr lang="en-US" dirty="0"/>
              <a:t>Acute care and ICU </a:t>
            </a:r>
          </a:p>
          <a:p>
            <a:pPr lvl="1">
              <a:lnSpc>
                <a:spcPct val="110000"/>
              </a:lnSpc>
            </a:pPr>
            <a:r>
              <a:rPr lang="en-US" dirty="0"/>
              <a:t>Community Living Centers</a:t>
            </a:r>
          </a:p>
          <a:p>
            <a:pPr>
              <a:lnSpc>
                <a:spcPct val="110000"/>
              </a:lnSpc>
            </a:pPr>
            <a:r>
              <a:rPr lang="en-US" dirty="0"/>
              <a:t>How we might use this approach to improve the end of life care of Veterans who have been impacted by trauma</a:t>
            </a:r>
          </a:p>
          <a:p>
            <a:pPr>
              <a:lnSpc>
                <a:spcPct val="110000"/>
              </a:lnSpc>
            </a:pPr>
            <a:r>
              <a:rPr lang="en-US" dirty="0"/>
              <a:t>Discuss our Brief Practice Guides for Emotional Support Prior to Death and Post Traumatic Stress Disorder as tools for QI</a:t>
            </a:r>
          </a:p>
        </p:txBody>
      </p:sp>
    </p:spTree>
    <p:extLst>
      <p:ext uri="{BB962C8B-B14F-4D97-AF65-F5344CB8AC3E}">
        <p14:creationId xmlns:p14="http://schemas.microsoft.com/office/powerpoint/2010/main" val="118606418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21" y="117700"/>
            <a:ext cx="10515600" cy="1325563"/>
          </a:xfrm>
        </p:spPr>
        <p:txBody>
          <a:bodyPr>
            <a:normAutofit/>
          </a:bodyPr>
          <a:lstStyle/>
          <a:p>
            <a:r>
              <a:rPr lang="en-US" sz="4000" dirty="0">
                <a:solidFill>
                  <a:schemeClr val="accent1"/>
                </a:solidFill>
                <a:effectLst>
                  <a:outerShdw blurRad="38100" dist="38100" dir="2700000" algn="tl">
                    <a:srgbClr val="000000">
                      <a:alpha val="43137"/>
                    </a:srgbClr>
                  </a:outerShdw>
                </a:effectLst>
              </a:rPr>
              <a:t>Key Performance Indicators</a:t>
            </a:r>
            <a:br>
              <a:rPr lang="en-US" sz="4000" dirty="0">
                <a:solidFill>
                  <a:schemeClr val="accent1"/>
                </a:solidFill>
                <a:effectLst>
                  <a:outerShdw blurRad="38100" dist="38100" dir="2700000" algn="tl">
                    <a:srgbClr val="000000">
                      <a:alpha val="43137"/>
                    </a:srgbClr>
                  </a:outerShdw>
                </a:effectLst>
              </a:rPr>
            </a:br>
            <a:r>
              <a:rPr lang="en-US" sz="4000" dirty="0">
                <a:solidFill>
                  <a:schemeClr val="accent1"/>
                </a:solidFill>
                <a:effectLst>
                  <a:outerShdw blurRad="38100" dist="38100" dir="2700000" algn="tl">
                    <a:srgbClr val="000000">
                      <a:alpha val="43137"/>
                    </a:srgbClr>
                  </a:outerShdw>
                </a:effectLst>
              </a:rPr>
              <a:t>for Palliative and Hospice Care in VA, FY 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3444988"/>
              </p:ext>
            </p:extLst>
          </p:nvPr>
        </p:nvGraphicFramePr>
        <p:xfrm>
          <a:off x="-1524000" y="16764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4434163" y="1847495"/>
            <a:ext cx="4108907" cy="1336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Bereaved </a:t>
            </a:r>
            <a:r>
              <a:rPr lang="en-US" sz="2800" dirty="0">
                <a:solidFill>
                  <a:prstClr val="white"/>
                </a:solidFill>
                <a:latin typeface="Calibri"/>
              </a:rPr>
              <a:t>F</a:t>
            </a:r>
            <a:r>
              <a:rPr kumimoji="0" lang="en-US" sz="2800" b="0" i="0" u="none" strike="noStrike" kern="1200" cap="none" spc="0" normalizeH="0" baseline="0" noProof="0" dirty="0" err="1">
                <a:ln>
                  <a:noFill/>
                </a:ln>
                <a:solidFill>
                  <a:prstClr val="white"/>
                </a:solidFill>
                <a:effectLst/>
                <a:uLnTx/>
                <a:uFillTx/>
                <a:latin typeface="Calibri"/>
                <a:ea typeface="+mn-ea"/>
                <a:cs typeface="+mn-cs"/>
              </a:rPr>
              <a:t>amily</a:t>
            </a:r>
            <a:r>
              <a:rPr kumimoji="0" lang="en-US" sz="2800" b="0" i="0" u="none" strike="noStrike" kern="1200" cap="none" spc="0" normalizeH="0" baseline="0" noProof="0" dirty="0">
                <a:ln>
                  <a:noFill/>
                </a:ln>
                <a:solidFill>
                  <a:prstClr val="white"/>
                </a:solidFill>
                <a:effectLst/>
                <a:uLnTx/>
                <a:uFillTx/>
                <a:latin typeface="Calibri"/>
                <a:ea typeface="+mn-ea"/>
                <a:cs typeface="+mn-cs"/>
              </a:rPr>
              <a:t> Survey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(National </a:t>
            </a:r>
            <a:r>
              <a:rPr lang="en-US" sz="2000" dirty="0">
                <a:solidFill>
                  <a:prstClr val="white"/>
                </a:solidFill>
                <a:latin typeface="Calibri"/>
              </a:rPr>
              <a:t>mean </a:t>
            </a:r>
            <a:r>
              <a:rPr kumimoji="0" lang="en-US" sz="2000" b="0" i="0" u="none" strike="noStrike" kern="1200" cap="none" spc="0" normalizeH="0" baseline="0" noProof="0" dirty="0">
                <a:ln>
                  <a:noFill/>
                </a:ln>
                <a:solidFill>
                  <a:prstClr val="white"/>
                </a:solidFill>
                <a:effectLst/>
                <a:uLnTx/>
                <a:uFillTx/>
                <a:latin typeface="Calibri"/>
                <a:ea typeface="+mn-ea"/>
                <a:cs typeface="+mn-cs"/>
              </a:rPr>
              <a:t>% of families rating care as </a:t>
            </a:r>
            <a:r>
              <a:rPr lang="en-US" sz="2000" dirty="0">
                <a:solidFill>
                  <a:prstClr val="white"/>
                </a:solidFill>
                <a:latin typeface="Calibri"/>
              </a:rPr>
              <a:t>EXCELLENT</a:t>
            </a:r>
            <a:r>
              <a:rPr kumimoji="0" lang="en-US" sz="2000" b="0" i="0" u="none" strike="noStrike" kern="1200" cap="none" spc="0" normalizeH="0" baseline="0" noProof="0" dirty="0">
                <a:ln>
                  <a:noFill/>
                </a:ln>
                <a:solidFill>
                  <a:prstClr val="white"/>
                </a:solidFill>
                <a:effectLst/>
                <a:uLnTx/>
                <a:uFillTx/>
                <a:latin typeface="Calibri"/>
                <a:ea typeface="+mn-ea"/>
                <a:cs typeface="+mn-cs"/>
              </a:rPr>
              <a:t> or </a:t>
            </a:r>
            <a:r>
              <a:rPr lang="en-US" sz="2000" dirty="0">
                <a:solidFill>
                  <a:prstClr val="white"/>
                </a:solidFill>
                <a:latin typeface="Calibri"/>
              </a:rPr>
              <a:t>VERY GOOD</a:t>
            </a:r>
            <a:r>
              <a:rPr kumimoji="0" lang="en-US" sz="2000" b="0" i="0" u="none" strike="noStrike" kern="1200" cap="none" spc="0" normalizeH="0" baseline="0" noProof="0" dirty="0">
                <a:ln>
                  <a:noFill/>
                </a:ln>
                <a:solidFill>
                  <a:prstClr val="white"/>
                </a:solidFill>
                <a:effectLst/>
                <a:uLnTx/>
                <a:uFillTx/>
                <a:latin typeface="Calibri"/>
                <a:ea typeface="+mn-ea"/>
                <a:cs typeface="+mn-cs"/>
              </a:rPr>
              <a:t>)</a:t>
            </a:r>
          </a:p>
        </p:txBody>
      </p:sp>
      <p:sp>
        <p:nvSpPr>
          <p:cNvPr id="9" name="Rounded Rectangle 8"/>
          <p:cNvSpPr/>
          <p:nvPr/>
        </p:nvSpPr>
        <p:spPr>
          <a:xfrm>
            <a:off x="4648560" y="3378035"/>
            <a:ext cx="3759200" cy="1191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2800" dirty="0">
                <a:solidFill>
                  <a:prstClr val="white"/>
                </a:solidFill>
                <a:latin typeface="Calibri"/>
              </a:rPr>
              <a:t>Growth in</a:t>
            </a:r>
            <a:r>
              <a:rPr kumimoji="0" lang="en-US" sz="2800" b="0" i="0" u="none" strike="noStrike" kern="1200" cap="none" spc="0" normalizeH="0" baseline="0" noProof="0" dirty="0">
                <a:ln>
                  <a:noFill/>
                </a:ln>
                <a:solidFill>
                  <a:prstClr val="white"/>
                </a:solidFill>
                <a:effectLst/>
                <a:uLnTx/>
                <a:uFillTx/>
                <a:latin typeface="Calibri"/>
              </a:rPr>
              <a:t> Outpatient Palliative Care</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ounded Rectangle 9"/>
          <p:cNvSpPr/>
          <p:nvPr/>
        </p:nvSpPr>
        <p:spPr>
          <a:xfrm>
            <a:off x="4632081" y="4669924"/>
            <a:ext cx="3911002" cy="1670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 Community Hospices </a:t>
            </a:r>
            <a:r>
              <a:rPr lang="en-US" sz="2800" dirty="0">
                <a:solidFill>
                  <a:prstClr val="white"/>
                </a:solidFill>
                <a:latin typeface="Calibri"/>
              </a:rPr>
              <a:t>in</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1" u="none" strike="noStrike" kern="1200" cap="none" spc="0" normalizeH="0" baseline="0" noProof="0" dirty="0">
                <a:ln>
                  <a:noFill/>
                </a:ln>
                <a:solidFill>
                  <a:prstClr val="white"/>
                </a:solidFill>
                <a:effectLst/>
                <a:uLnTx/>
                <a:uFillTx/>
                <a:latin typeface="Calibri"/>
                <a:ea typeface="+mn-ea"/>
                <a:cs typeface="+mn-cs"/>
              </a:rPr>
              <a:t>We Honor Veterans</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ight Arrow 10"/>
          <p:cNvSpPr/>
          <p:nvPr/>
        </p:nvSpPr>
        <p:spPr>
          <a:xfrm>
            <a:off x="3578849" y="2514600"/>
            <a:ext cx="687747"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Arrow 11"/>
          <p:cNvSpPr/>
          <p:nvPr/>
        </p:nvSpPr>
        <p:spPr>
          <a:xfrm>
            <a:off x="3643152" y="3939381"/>
            <a:ext cx="725044" cy="2718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BF7651B2-436F-4167-BAE4-BF14C86F756E}"/>
              </a:ext>
            </a:extLst>
          </p:cNvPr>
          <p:cNvGrpSpPr/>
          <p:nvPr/>
        </p:nvGrpSpPr>
        <p:grpSpPr>
          <a:xfrm>
            <a:off x="9458853" y="2135654"/>
            <a:ext cx="2507916" cy="1109450"/>
            <a:chOff x="1565539" y="409769"/>
            <a:chExt cx="1880937" cy="1109450"/>
          </a:xfrm>
        </p:grpSpPr>
        <p:sp>
          <p:nvSpPr>
            <p:cNvPr id="15" name="Rectangle: Rounded Corners 14">
              <a:extLst>
                <a:ext uri="{FF2B5EF4-FFF2-40B4-BE49-F238E27FC236}">
                  <a16:creationId xmlns:a16="http://schemas.microsoft.com/office/drawing/2014/main" id="{A3E2948D-4C01-42A0-BC7E-14E978AF8860}"/>
                </a:ext>
              </a:extLst>
            </p:cNvPr>
            <p:cNvSpPr/>
            <p:nvPr/>
          </p:nvSpPr>
          <p:spPr>
            <a:xfrm>
              <a:off x="1565539" y="447839"/>
              <a:ext cx="1880937" cy="107138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5A023768-C141-4396-89F4-5EC9BD51824C}"/>
                </a:ext>
              </a:extLst>
            </p:cNvPr>
            <p:cNvSpPr txBox="1"/>
            <p:nvPr/>
          </p:nvSpPr>
          <p:spPr>
            <a:xfrm>
              <a:off x="1565539" y="409769"/>
              <a:ext cx="1828636" cy="1019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88% </a:t>
              </a:r>
            </a:p>
            <a:p>
              <a:pPr marL="0" marR="0" lvl="0" indent="0" algn="ctr" defTabSz="120015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(vs 84% in FY16</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t>
              </a:r>
            </a:p>
          </p:txBody>
        </p:sp>
      </p:grpSp>
      <p:sp>
        <p:nvSpPr>
          <p:cNvPr id="17" name="Right Arrow 10">
            <a:extLst>
              <a:ext uri="{FF2B5EF4-FFF2-40B4-BE49-F238E27FC236}">
                <a16:creationId xmlns:a16="http://schemas.microsoft.com/office/drawing/2014/main" id="{2FC72521-C027-4E57-A862-D5B688453541}"/>
              </a:ext>
            </a:extLst>
          </p:cNvPr>
          <p:cNvSpPr/>
          <p:nvPr/>
        </p:nvSpPr>
        <p:spPr>
          <a:xfrm>
            <a:off x="8758977" y="5249871"/>
            <a:ext cx="5080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ight Arrow 10">
            <a:extLst>
              <a:ext uri="{FF2B5EF4-FFF2-40B4-BE49-F238E27FC236}">
                <a16:creationId xmlns:a16="http://schemas.microsoft.com/office/drawing/2014/main" id="{70A31E58-2CED-48AD-B6E3-D7181C2616E0}"/>
              </a:ext>
            </a:extLst>
          </p:cNvPr>
          <p:cNvSpPr/>
          <p:nvPr/>
        </p:nvSpPr>
        <p:spPr>
          <a:xfrm>
            <a:off x="8674280" y="3906391"/>
            <a:ext cx="5080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ight Arrow 10">
            <a:extLst>
              <a:ext uri="{FF2B5EF4-FFF2-40B4-BE49-F238E27FC236}">
                <a16:creationId xmlns:a16="http://schemas.microsoft.com/office/drawing/2014/main" id="{7A2EED41-E0AA-48CA-8795-2D8BE4A6CD1D}"/>
              </a:ext>
            </a:extLst>
          </p:cNvPr>
          <p:cNvSpPr/>
          <p:nvPr/>
        </p:nvSpPr>
        <p:spPr>
          <a:xfrm>
            <a:off x="8742485" y="2472480"/>
            <a:ext cx="5080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29104900-0073-46B8-A212-D6815715B526}"/>
              </a:ext>
            </a:extLst>
          </p:cNvPr>
          <p:cNvGrpSpPr/>
          <p:nvPr/>
        </p:nvGrpSpPr>
        <p:grpSpPr>
          <a:xfrm>
            <a:off x="9266978" y="3572100"/>
            <a:ext cx="2638708" cy="1076161"/>
            <a:chOff x="1467445" y="447839"/>
            <a:chExt cx="1979031" cy="1076161"/>
          </a:xfrm>
        </p:grpSpPr>
        <p:sp>
          <p:nvSpPr>
            <p:cNvPr id="21" name="Rectangle: Rounded Corners 20">
              <a:extLst>
                <a:ext uri="{FF2B5EF4-FFF2-40B4-BE49-F238E27FC236}">
                  <a16:creationId xmlns:a16="http://schemas.microsoft.com/office/drawing/2014/main" id="{7F861643-B2CD-4015-82CA-07FC11793600}"/>
                </a:ext>
              </a:extLst>
            </p:cNvPr>
            <p:cNvSpPr/>
            <p:nvPr/>
          </p:nvSpPr>
          <p:spPr>
            <a:xfrm>
              <a:off x="1565539" y="447839"/>
              <a:ext cx="1880937" cy="107138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4">
              <a:extLst>
                <a:ext uri="{FF2B5EF4-FFF2-40B4-BE49-F238E27FC236}">
                  <a16:creationId xmlns:a16="http://schemas.microsoft.com/office/drawing/2014/main" id="{9658539F-CA31-44A9-B586-BFCABF3459F5}"/>
                </a:ext>
              </a:extLst>
            </p:cNvPr>
            <p:cNvSpPr txBox="1"/>
            <p:nvPr/>
          </p:nvSpPr>
          <p:spPr>
            <a:xfrm>
              <a:off x="1467445" y="504920"/>
              <a:ext cx="1828636" cy="1019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51,890</a:t>
              </a: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US" sz="12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r>
              <a:endPar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694D19CC-37E0-41B4-A436-65D71A484026}"/>
              </a:ext>
            </a:extLst>
          </p:cNvPr>
          <p:cNvGrpSpPr/>
          <p:nvPr/>
        </p:nvGrpSpPr>
        <p:grpSpPr>
          <a:xfrm>
            <a:off x="9482086" y="4948319"/>
            <a:ext cx="2507916" cy="1077000"/>
            <a:chOff x="1565539" y="447839"/>
            <a:chExt cx="1880937" cy="1077000"/>
          </a:xfrm>
        </p:grpSpPr>
        <p:sp>
          <p:nvSpPr>
            <p:cNvPr id="24" name="Rectangle: Rounded Corners 23">
              <a:extLst>
                <a:ext uri="{FF2B5EF4-FFF2-40B4-BE49-F238E27FC236}">
                  <a16:creationId xmlns:a16="http://schemas.microsoft.com/office/drawing/2014/main" id="{CF17373E-3097-4F44-84B6-7BBA985D5306}"/>
                </a:ext>
              </a:extLst>
            </p:cNvPr>
            <p:cNvSpPr/>
            <p:nvPr/>
          </p:nvSpPr>
          <p:spPr>
            <a:xfrm>
              <a:off x="1565539" y="447839"/>
              <a:ext cx="1880937" cy="107138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4">
              <a:extLst>
                <a:ext uri="{FF2B5EF4-FFF2-40B4-BE49-F238E27FC236}">
                  <a16:creationId xmlns:a16="http://schemas.microsoft.com/office/drawing/2014/main" id="{44A164C7-B67D-4025-9A3C-89348F4B4D22}"/>
                </a:ext>
              </a:extLst>
            </p:cNvPr>
            <p:cNvSpPr txBox="1"/>
            <p:nvPr/>
          </p:nvSpPr>
          <p:spPr>
            <a:xfrm>
              <a:off x="1565539" y="505759"/>
              <a:ext cx="1828636" cy="1019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4,058</a:t>
              </a:r>
              <a:r>
                <a:rPr kumimoji="0" lang="en-US" sz="27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r>
            </a:p>
          </p:txBody>
        </p:sp>
      </p:grpSp>
      <p:sp>
        <p:nvSpPr>
          <p:cNvPr id="26" name="Right Arrow 25"/>
          <p:cNvSpPr/>
          <p:nvPr/>
        </p:nvSpPr>
        <p:spPr>
          <a:xfrm>
            <a:off x="3696600" y="5262926"/>
            <a:ext cx="725044" cy="2718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63061" y="1676401"/>
            <a:ext cx="12046479" cy="1701634"/>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367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B84F-D1A1-4A2E-90BE-8D9D7C097931}"/>
              </a:ext>
            </a:extLst>
          </p:cNvPr>
          <p:cNvSpPr>
            <a:spLocks noGrp="1"/>
          </p:cNvSpPr>
          <p:nvPr>
            <p:ph type="title"/>
          </p:nvPr>
        </p:nvSpPr>
        <p:spPr>
          <a:xfrm>
            <a:off x="508000" y="348719"/>
            <a:ext cx="11176000" cy="443198"/>
          </a:xfrm>
        </p:spPr>
        <p:txBody>
          <a:bodyPr>
            <a:noAutofit/>
          </a:bodyPr>
          <a:lstStyle/>
          <a:p>
            <a:pPr algn="ctr"/>
            <a:r>
              <a:rPr lang="en-US" sz="3600" dirty="0">
                <a:cs typeface="Times New Roman" panose="02020603050405020304" pitchFamily="18" charset="0"/>
              </a:rPr>
              <a:t>VA National Bereaved Family Survey Scores </a:t>
            </a:r>
            <a:endParaRPr lang="en-US" sz="3600" dirty="0"/>
          </a:p>
        </p:txBody>
      </p:sp>
      <p:graphicFrame>
        <p:nvGraphicFramePr>
          <p:cNvPr id="4" name="Content Placeholder 3">
            <a:extLst>
              <a:ext uri="{FF2B5EF4-FFF2-40B4-BE49-F238E27FC236}">
                <a16:creationId xmlns:a16="http://schemas.microsoft.com/office/drawing/2014/main" id="{07DC671D-23AF-4305-99F6-09480CBB05DA}"/>
              </a:ext>
            </a:extLst>
          </p:cNvPr>
          <p:cNvGraphicFramePr>
            <a:graphicFrameLocks noGrp="1"/>
          </p:cNvGraphicFramePr>
          <p:nvPr>
            <p:ph idx="1"/>
            <p:extLst>
              <p:ext uri="{D42A27DB-BD31-4B8C-83A1-F6EECF244321}">
                <p14:modId xmlns:p14="http://schemas.microsoft.com/office/powerpoint/2010/main" val="413322362"/>
              </p:ext>
            </p:extLst>
          </p:nvPr>
        </p:nvGraphicFramePr>
        <p:xfrm>
          <a:off x="508000" y="1465211"/>
          <a:ext cx="11176000" cy="51626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8413" y="948706"/>
            <a:ext cx="6413572" cy="5080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solidFill>
                  <a:srgbClr val="008000"/>
                </a:solidFill>
              </a:rPr>
              <a:t>% Families reporting the care in the last 30 days of life as Excellent or Very Good</a:t>
            </a:r>
          </a:p>
        </p:txBody>
      </p:sp>
    </p:spTree>
    <p:extLst>
      <p:ext uri="{BB962C8B-B14F-4D97-AF65-F5344CB8AC3E}">
        <p14:creationId xmlns:p14="http://schemas.microsoft.com/office/powerpoint/2010/main" val="21614468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7856" y="1666044"/>
            <a:ext cx="6978966" cy="4223582"/>
          </a:xfrm>
          <a:prstGeom prst="rect">
            <a:avLst/>
          </a:prstGeom>
        </p:spPr>
      </p:pic>
      <p:sp>
        <p:nvSpPr>
          <p:cNvPr id="6" name="Title 5"/>
          <p:cNvSpPr>
            <a:spLocks noGrp="1"/>
          </p:cNvSpPr>
          <p:nvPr>
            <p:ph type="title"/>
          </p:nvPr>
        </p:nvSpPr>
        <p:spPr>
          <a:xfrm>
            <a:off x="115447" y="6253842"/>
            <a:ext cx="6333078" cy="523735"/>
          </a:xfrm>
        </p:spPr>
        <p:txBody>
          <a:bodyPr>
            <a:normAutofit/>
          </a:bodyPr>
          <a:lstStyle/>
          <a:p>
            <a:r>
              <a:rPr lang="en-US" sz="2400" dirty="0"/>
              <a:t>VA VISNs:  Veteran Integrated Service Networks</a:t>
            </a:r>
          </a:p>
        </p:txBody>
      </p:sp>
      <p:sp>
        <p:nvSpPr>
          <p:cNvPr id="7" name="Title 1">
            <a:extLst>
              <a:ext uri="{FF2B5EF4-FFF2-40B4-BE49-F238E27FC236}">
                <a16:creationId xmlns:a16="http://schemas.microsoft.com/office/drawing/2014/main" id="{150B6DF9-FCAE-4A47-9792-7CD1251A81DD}"/>
              </a:ext>
            </a:extLst>
          </p:cNvPr>
          <p:cNvSpPr txBox="1">
            <a:spLocks/>
          </p:cNvSpPr>
          <p:nvPr/>
        </p:nvSpPr>
        <p:spPr>
          <a:xfrm>
            <a:off x="115446" y="428874"/>
            <a:ext cx="12072427" cy="1056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4472C4"/>
                </a:solidFill>
                <a:cs typeface="Times New Roman" panose="02020603050405020304" pitchFamily="18" charset="0"/>
              </a:rPr>
              <a:t>Quality Improvement Collaborative Process </a:t>
            </a:r>
            <a:br>
              <a:rPr lang="en-US" sz="4000" dirty="0">
                <a:solidFill>
                  <a:srgbClr val="4472C4"/>
                </a:solidFill>
                <a:cs typeface="Times New Roman" panose="02020603050405020304" pitchFamily="18" charset="0"/>
              </a:rPr>
            </a:br>
            <a:r>
              <a:rPr lang="en-US" sz="3600" b="1" dirty="0">
                <a:solidFill>
                  <a:srgbClr val="4472C4"/>
                </a:solidFill>
                <a:cs typeface="Times New Roman" panose="02020603050405020304" pitchFamily="18" charset="0"/>
              </a:rPr>
              <a:t>We meet with the PC Teams in each VISN twice per year</a:t>
            </a:r>
            <a:br>
              <a:rPr lang="en-US" sz="3600" dirty="0">
                <a:solidFill>
                  <a:srgbClr val="4472C4"/>
                </a:solidFill>
                <a:cs typeface="Times New Roman" panose="02020603050405020304" pitchFamily="18" charset="0"/>
              </a:rPr>
            </a:br>
            <a:endParaRPr lang="en-US" sz="3600" dirty="0">
              <a:solidFill>
                <a:srgbClr val="4472C4"/>
              </a:solidFill>
              <a:cs typeface="Times New Roman" panose="02020603050405020304" pitchFamily="18" charset="0"/>
            </a:endParaRPr>
          </a:p>
        </p:txBody>
      </p:sp>
      <p:sp>
        <p:nvSpPr>
          <p:cNvPr id="8" name="Content Placeholder 2">
            <a:extLst>
              <a:ext uri="{FF2B5EF4-FFF2-40B4-BE49-F238E27FC236}">
                <a16:creationId xmlns:a16="http://schemas.microsoft.com/office/drawing/2014/main" id="{46B5FB96-6462-42D4-8027-5EDD51410308}"/>
              </a:ext>
            </a:extLst>
          </p:cNvPr>
          <p:cNvSpPr txBox="1">
            <a:spLocks/>
          </p:cNvSpPr>
          <p:nvPr/>
        </p:nvSpPr>
        <p:spPr>
          <a:xfrm>
            <a:off x="7487546" y="1946468"/>
            <a:ext cx="4700328" cy="448750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600" dirty="0">
                <a:cs typeface="Times New Roman" panose="02020603050405020304" pitchFamily="18" charset="0"/>
              </a:rPr>
              <a:t>Review metrics</a:t>
            </a:r>
          </a:p>
          <a:p>
            <a:pPr>
              <a:lnSpc>
                <a:spcPct val="110000"/>
              </a:lnSpc>
            </a:pPr>
            <a:r>
              <a:rPr lang="en-US" sz="2600" dirty="0">
                <a:cs typeface="Times New Roman" panose="02020603050405020304" pitchFamily="18" charset="0"/>
              </a:rPr>
              <a:t>Share observations</a:t>
            </a:r>
          </a:p>
          <a:p>
            <a:pPr>
              <a:lnSpc>
                <a:spcPct val="110000"/>
              </a:lnSpc>
            </a:pPr>
            <a:r>
              <a:rPr lang="en-US" sz="2600" dirty="0">
                <a:cs typeface="Times New Roman" panose="02020603050405020304" pitchFamily="18" charset="0"/>
              </a:rPr>
              <a:t>Identify and implement quality interventions</a:t>
            </a:r>
          </a:p>
          <a:p>
            <a:pPr>
              <a:lnSpc>
                <a:spcPct val="110000"/>
              </a:lnSpc>
            </a:pPr>
            <a:r>
              <a:rPr lang="en-US" sz="2600" dirty="0">
                <a:cs typeface="Times New Roman" panose="02020603050405020304" pitchFamily="18" charset="0"/>
              </a:rPr>
              <a:t>Resources</a:t>
            </a:r>
          </a:p>
          <a:p>
            <a:pPr lvl="1">
              <a:lnSpc>
                <a:spcPct val="110000"/>
              </a:lnSpc>
            </a:pPr>
            <a:r>
              <a:rPr lang="en-US" dirty="0">
                <a:cs typeface="Times New Roman" panose="02020603050405020304" pitchFamily="18" charset="0"/>
              </a:rPr>
              <a:t>Peer mentoring</a:t>
            </a:r>
          </a:p>
          <a:p>
            <a:pPr lvl="1">
              <a:lnSpc>
                <a:spcPct val="110000"/>
              </a:lnSpc>
            </a:pPr>
            <a:r>
              <a:rPr lang="en-US" dirty="0">
                <a:cs typeface="Times New Roman" panose="02020603050405020304" pitchFamily="18" charset="0"/>
              </a:rPr>
              <a:t>Decision trees to focus QI</a:t>
            </a:r>
          </a:p>
          <a:p>
            <a:pPr lvl="1">
              <a:lnSpc>
                <a:spcPct val="110000"/>
              </a:lnSpc>
            </a:pPr>
            <a:r>
              <a:rPr lang="en-US" dirty="0">
                <a:cs typeface="Times New Roman" panose="02020603050405020304" pitchFamily="18" charset="0"/>
              </a:rPr>
              <a:t>Compendium of Best Practices</a:t>
            </a:r>
          </a:p>
          <a:p>
            <a:pPr lvl="1">
              <a:lnSpc>
                <a:spcPct val="110000"/>
              </a:lnSpc>
            </a:pPr>
            <a:r>
              <a:rPr lang="en-US" dirty="0">
                <a:cs typeface="Times New Roman" panose="02020603050405020304" pitchFamily="18" charset="0"/>
              </a:rPr>
              <a:t>Brief Practice Guides </a:t>
            </a:r>
          </a:p>
          <a:p>
            <a:pPr lvl="1">
              <a:lnSpc>
                <a:spcPct val="110000"/>
              </a:lnSpc>
            </a:pPr>
            <a:endParaRPr lang="en-US" dirty="0">
              <a:cs typeface="Times New Roman" panose="02020603050405020304" pitchFamily="18" charset="0"/>
            </a:endParaRPr>
          </a:p>
          <a:p>
            <a:pPr marL="0" indent="0">
              <a:lnSpc>
                <a:spcPct val="110000"/>
              </a:lnSpc>
              <a:buFont typeface="Arial" panose="020B0604020202020204" pitchFamily="34" charset="0"/>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230288424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1122410"/>
            <a:ext cx="10820400" cy="5207000"/>
          </a:xfrm>
          <a:prstGeom prst="rect">
            <a:avLst/>
          </a:prstGeom>
          <a:ln>
            <a:solidFill>
              <a:schemeClr val="tx1"/>
            </a:solidFill>
          </a:ln>
        </p:spPr>
      </p:pic>
      <p:sp>
        <p:nvSpPr>
          <p:cNvPr id="5" name="Title 4"/>
          <p:cNvSpPr>
            <a:spLocks noGrp="1"/>
          </p:cNvSpPr>
          <p:nvPr>
            <p:ph type="title"/>
          </p:nvPr>
        </p:nvSpPr>
        <p:spPr>
          <a:xfrm>
            <a:off x="680315" y="0"/>
            <a:ext cx="10990813" cy="1325563"/>
          </a:xfrm>
        </p:spPr>
        <p:txBody>
          <a:bodyPr>
            <a:normAutofit/>
          </a:bodyPr>
          <a:lstStyle/>
          <a:p>
            <a:r>
              <a:rPr lang="en-US" sz="3600" dirty="0">
                <a:solidFill>
                  <a:srgbClr val="4472C4"/>
                </a:solidFill>
              </a:rPr>
              <a:t>In VISN X, there is wide variation in the Facility BFS scores </a:t>
            </a:r>
          </a:p>
        </p:txBody>
      </p:sp>
    </p:spTree>
    <p:extLst>
      <p:ext uri="{BB962C8B-B14F-4D97-AF65-F5344CB8AC3E}">
        <p14:creationId xmlns:p14="http://schemas.microsoft.com/office/powerpoint/2010/main" val="1056918206"/>
      </p:ext>
    </p:extLst>
  </p:cSld>
  <p:clrMapOvr>
    <a:masterClrMapping/>
  </p:clrMapOvr>
  <p:transition spd="slow">
    <p:wip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B4AE25F0496489B7CBC6260A1B8FD" ma:contentTypeVersion="13" ma:contentTypeDescription="Create a new document." ma:contentTypeScope="" ma:versionID="216145e60e3f63b8136b040a91cb319e">
  <xsd:schema xmlns:xsd="http://www.w3.org/2001/XMLSchema" xmlns:xs="http://www.w3.org/2001/XMLSchema" xmlns:p="http://schemas.microsoft.com/office/2006/metadata/properties" xmlns:ns3="19fabd83-363a-4bfb-bded-a8e0089505e1" xmlns:ns4="7648aba4-a673-448d-96eb-93ca20922a86" targetNamespace="http://schemas.microsoft.com/office/2006/metadata/properties" ma:root="true" ma:fieldsID="9a26e4a3386e7a9c68201a9354fb7f6d" ns3:_="" ns4:_="">
    <xsd:import namespace="19fabd83-363a-4bfb-bded-a8e0089505e1"/>
    <xsd:import namespace="7648aba4-a673-448d-96eb-93ca20922a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abd83-363a-4bfb-bded-a8e0089505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48aba4-a673-448d-96eb-93ca20922a8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6CE760-F6BF-46A6-B70C-F55EE97F3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abd83-363a-4bfb-bded-a8e0089505e1"/>
    <ds:schemaRef ds:uri="7648aba4-a673-448d-96eb-93ca20922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4EEA4-71F6-4545-8B8D-05AEEBDF95C2}">
  <ds:schemaRefs>
    <ds:schemaRef ds:uri="http://schemas.microsoft.com/sharepoint/v3/contenttype/forms"/>
  </ds:schemaRefs>
</ds:datastoreItem>
</file>

<file path=customXml/itemProps3.xml><?xml version="1.0" encoding="utf-8"?>
<ds:datastoreItem xmlns:ds="http://schemas.openxmlformats.org/officeDocument/2006/customXml" ds:itemID="{81B2C83A-4603-46C8-B64F-B4B2A7B7CC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741</TotalTime>
  <Words>1702</Words>
  <Application>Microsoft Office PowerPoint</Application>
  <PresentationFormat>Widescreen</PresentationFormat>
  <Paragraphs>280</Paragraphs>
  <Slides>37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Constantia</vt:lpstr>
      <vt:lpstr>Times New Roman</vt:lpstr>
      <vt:lpstr>Wingdings 2</vt:lpstr>
      <vt:lpstr>Office Theme</vt:lpstr>
      <vt:lpstr>Flow</vt:lpstr>
      <vt:lpstr>Strategies to Improve Family Satisfaction with Care at the End of Life for Veterans who die in VA facilities</vt:lpstr>
      <vt:lpstr>PowerPoint Presentation</vt:lpstr>
      <vt:lpstr>We Honor Veterans Needs Survey 180 Responding Hospice Programs</vt:lpstr>
      <vt:lpstr> Trauma Informed Care</vt:lpstr>
      <vt:lpstr>What I would like to present today</vt:lpstr>
      <vt:lpstr>Key Performance Indicators for Palliative and Hospice Care in VA, FY 2019</vt:lpstr>
      <vt:lpstr>VA National Bereaved Family Survey Scores </vt:lpstr>
      <vt:lpstr>VA VISNs:  Veteran Integrated Service Networks</vt:lpstr>
      <vt:lpstr>In VISN X, there is wide variation in the Facility BFS scores </vt:lpstr>
      <vt:lpstr>PowerPoint Presentation</vt:lpstr>
      <vt:lpstr>PowerPoint Presentation</vt:lpstr>
      <vt:lpstr>PowerPoint Presentation</vt:lpstr>
      <vt:lpstr>BEREAVED FAMILY SURVEY 16 questions How can we focus our QI efforts and select an intervention?</vt:lpstr>
      <vt:lpstr>BEREAVED FAMILY SURVEY 16 questions How can we focus our QI efforts and select an intervention?</vt:lpstr>
      <vt:lpstr>The Decision Tree Analysis informs the PC Team where to focus their Quality Improvement efforts</vt:lpstr>
      <vt:lpstr>Decision Tree Analysis</vt:lpstr>
      <vt:lpstr>Compendium of Best Practices for the BFS What Palliative Care Teams Recommend</vt:lpstr>
      <vt:lpstr>Family Reported End of Life Practices from the BFS What families have valued</vt:lpstr>
      <vt:lpstr>Brief Practice Guide for Quality Improvement Emotional Support Prior to Death</vt:lpstr>
      <vt:lpstr>Our new challenge: Increasing Vietnam-era Deaths </vt:lpstr>
      <vt:lpstr>PowerPoint Presentation</vt:lpstr>
      <vt:lpstr>PowerPoint Presentation</vt:lpstr>
      <vt:lpstr>Brief Practice Guide  Post Traumatic Stress Disorder</vt:lpstr>
      <vt:lpstr>WHV and VA Trauma Informed Care Webinar June 25, 2020 3:00 – 4:30PM</vt:lpstr>
      <vt:lpstr>MHC History</vt:lpstr>
      <vt:lpstr>Bureau of Justice statistics</vt:lpstr>
      <vt:lpstr>Incarceration and PTSD</vt:lpstr>
      <vt:lpstr>Institutional/Environmental Risks</vt:lpstr>
      <vt:lpstr>End of Life in Prisons</vt:lpstr>
      <vt:lpstr>Maine State Prison</vt:lpstr>
      <vt:lpstr>Trust</vt:lpstr>
      <vt:lpstr>In the beginning: a Suggestion   </vt:lpstr>
      <vt:lpstr>Intersection with Veterans</vt:lpstr>
      <vt:lpstr>PTSD </vt:lpstr>
      <vt:lpstr>Morals - definition</vt:lpstr>
      <vt:lpstr>Impact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Blumenthal, Kelly Anne</dc:creator>
  <cp:lastModifiedBy>Katherine Kemp</cp:lastModifiedBy>
  <cp:revision>86</cp:revision>
  <cp:lastPrinted>2020-06-20T19:28:15Z</cp:lastPrinted>
  <dcterms:created xsi:type="dcterms:W3CDTF">2020-05-26T03:47:22Z</dcterms:created>
  <dcterms:modified xsi:type="dcterms:W3CDTF">2020-06-25T16:43:39Z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0x01010082DB4AE25F0496489B7CBC6260A1B8FD</vt:lpwstr>
  </property>
</Properties>
</file>