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4" r:id="rId5"/>
  </p:sldMasterIdLst>
  <p:notesMasterIdLst>
    <p:notesMasterId r:id="rId58"/>
  </p:notesMasterIdLst>
  <p:sldIdLst>
    <p:sldId id="2137" r:id="rId6"/>
    <p:sldId id="2092" r:id="rId7"/>
    <p:sldId id="2093" r:id="rId8"/>
    <p:sldId id="2131" r:id="rId9"/>
    <p:sldId id="2118" r:id="rId10"/>
    <p:sldId id="262" r:id="rId11"/>
    <p:sldId id="263" r:id="rId12"/>
    <p:sldId id="267" r:id="rId13"/>
    <p:sldId id="2124" r:id="rId14"/>
    <p:sldId id="2126" r:id="rId15"/>
    <p:sldId id="2127" r:id="rId16"/>
    <p:sldId id="2128" r:id="rId17"/>
    <p:sldId id="2125" r:id="rId18"/>
    <p:sldId id="2094" r:id="rId19"/>
    <p:sldId id="2095" r:id="rId20"/>
    <p:sldId id="2096" r:id="rId21"/>
    <p:sldId id="2097" r:id="rId22"/>
    <p:sldId id="1907" r:id="rId23"/>
    <p:sldId id="2101" r:id="rId24"/>
    <p:sldId id="2102" r:id="rId25"/>
    <p:sldId id="2071" r:id="rId26"/>
    <p:sldId id="2129" r:id="rId27"/>
    <p:sldId id="2111" r:id="rId28"/>
    <p:sldId id="257" r:id="rId29"/>
    <p:sldId id="258" r:id="rId30"/>
    <p:sldId id="259" r:id="rId31"/>
    <p:sldId id="260" r:id="rId32"/>
    <p:sldId id="261" r:id="rId33"/>
    <p:sldId id="2105" r:id="rId34"/>
    <p:sldId id="2106" r:id="rId35"/>
    <p:sldId id="2107" r:id="rId36"/>
    <p:sldId id="2108" r:id="rId37"/>
    <p:sldId id="2109" r:id="rId38"/>
    <p:sldId id="2136" r:id="rId39"/>
    <p:sldId id="2132" r:id="rId40"/>
    <p:sldId id="2134" r:id="rId41"/>
    <p:sldId id="2135" r:id="rId42"/>
    <p:sldId id="2119" r:id="rId43"/>
    <p:sldId id="2121" r:id="rId44"/>
    <p:sldId id="2074" r:id="rId45"/>
    <p:sldId id="2117" r:id="rId46"/>
    <p:sldId id="2115" r:id="rId47"/>
    <p:sldId id="2116" r:id="rId48"/>
    <p:sldId id="482" r:id="rId49"/>
    <p:sldId id="2064" r:id="rId50"/>
    <p:sldId id="2068" r:id="rId51"/>
    <p:sldId id="2113" r:id="rId52"/>
    <p:sldId id="2054" r:id="rId53"/>
    <p:sldId id="2062" r:id="rId54"/>
    <p:sldId id="2086" r:id="rId55"/>
    <p:sldId id="2130" r:id="rId56"/>
    <p:sldId id="212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en, Sadie E." initials="LSE" lastIdx="1" clrIdx="0">
    <p:extLst>
      <p:ext uri="{19B8F6BF-5375-455C-9EA6-DF929625EA0E}">
        <p15:presenceInfo xmlns:p15="http://schemas.microsoft.com/office/powerpoint/2012/main" userId="S::Sadie.Larsen@va.gov::01699162-ce27-4e5b-b7f9-82e90f8256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3E3"/>
    <a:srgbClr val="2F84AE"/>
    <a:srgbClr val="33B68F"/>
    <a:srgbClr val="4F5FAB"/>
    <a:srgbClr val="8193CA"/>
    <a:srgbClr val="7D4182"/>
    <a:srgbClr val="5B6770"/>
    <a:srgbClr val="F47521"/>
    <a:srgbClr val="F0B431"/>
    <a:srgbClr val="C04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6" autoAdjust="0"/>
    <p:restoredTop sz="87271" autoAdjust="0"/>
  </p:normalViewPr>
  <p:slideViewPr>
    <p:cSldViewPr snapToGrid="0" snapToObjects="1">
      <p:cViewPr varScale="1">
        <p:scale>
          <a:sx n="56" d="100"/>
          <a:sy n="56" d="100"/>
        </p:scale>
        <p:origin x="336" y="-19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8T13:52:21.117" idx="1">
    <p:pos x="10" y="10"/>
    <p:text>Reduce slides on moral injury?</p:text>
    <p:extLst>
      <p:ext uri="{C676402C-5697-4E1C-873F-D02D1690AC5C}">
        <p15:threadingInfo xmlns:p15="http://schemas.microsoft.com/office/powerpoint/2012/main" timeZoneBias="360"/>
      </p:ext>
    </p:extLst>
  </p:cm>
</p:cmLst>
</file>

<file path=ppt/diagrams/_rels/data4.xml.rels><?xml version="1.0" encoding="UTF-8" standalone="yes"?>
<Relationships xmlns="http://schemas.openxmlformats.org/package/2006/relationships"><Relationship Id="rId1" Type="http://schemas.openxmlformats.org/officeDocument/2006/relationships/image" Target="../media/image17.pn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041DE-2C4A-49D0-BB7A-D141D73B3BAD}" type="doc">
      <dgm:prSet loTypeId="urn:microsoft.com/office/officeart/2011/layout/HexagonRadial" loCatId="cycle" qsTypeId="urn:microsoft.com/office/officeart/2005/8/quickstyle/simple1" qsCatId="simple" csTypeId="urn:microsoft.com/office/officeart/2005/8/colors/accent6_2" csCatId="accent6" phldr="1"/>
      <dgm:spPr/>
      <dgm:t>
        <a:bodyPr/>
        <a:lstStyle/>
        <a:p>
          <a:endParaRPr lang="en-US"/>
        </a:p>
      </dgm:t>
    </dgm:pt>
    <dgm:pt modelId="{289FD2A1-5AB1-4E0D-906E-EFD8E010785C}">
      <dgm:prSet phldrT="[Text]" custT="1"/>
      <dgm:spPr>
        <a:solidFill>
          <a:srgbClr val="002060"/>
        </a:solidFill>
      </dgm:spPr>
      <dgm:t>
        <a:bodyPr/>
        <a:lstStyle/>
        <a:p>
          <a:r>
            <a:rPr lang="en-US" sz="3200" dirty="0"/>
            <a:t>Principles</a:t>
          </a:r>
          <a:endParaRPr lang="en-US" sz="2600" dirty="0"/>
        </a:p>
      </dgm:t>
    </dgm:pt>
    <dgm:pt modelId="{9907F6D2-83B4-4EF1-B66B-50114F013E92}" type="parTrans" cxnId="{212FB2B2-CB9F-4549-88DD-3BDD03F45FF0}">
      <dgm:prSet/>
      <dgm:spPr/>
      <dgm:t>
        <a:bodyPr/>
        <a:lstStyle/>
        <a:p>
          <a:endParaRPr lang="en-US"/>
        </a:p>
      </dgm:t>
    </dgm:pt>
    <dgm:pt modelId="{2DBF39F9-1068-4319-9DF2-07A72F68FBCB}" type="sibTrans" cxnId="{212FB2B2-CB9F-4549-88DD-3BDD03F45FF0}">
      <dgm:prSet/>
      <dgm:spPr/>
      <dgm:t>
        <a:bodyPr/>
        <a:lstStyle/>
        <a:p>
          <a:endParaRPr lang="en-US"/>
        </a:p>
      </dgm:t>
    </dgm:pt>
    <dgm:pt modelId="{CB3122D8-DB0F-43ED-B162-638D93E5E63D}">
      <dgm:prSet phldrT="[Text]" custT="1"/>
      <dgm:spPr>
        <a:solidFill>
          <a:srgbClr val="7030A0"/>
        </a:solidFill>
      </dgm:spPr>
      <dgm:t>
        <a:bodyPr/>
        <a:lstStyle/>
        <a:p>
          <a:r>
            <a:rPr lang="en-US" sz="2800" dirty="0"/>
            <a:t>Safety</a:t>
          </a:r>
          <a:endParaRPr lang="en-US" sz="2600" dirty="0"/>
        </a:p>
      </dgm:t>
    </dgm:pt>
    <dgm:pt modelId="{E4350B31-7068-49D4-AF48-5A984B90B38B}" type="parTrans" cxnId="{AFBA3F70-3FE7-4C6E-97C9-7B1DFA0F8727}">
      <dgm:prSet/>
      <dgm:spPr/>
      <dgm:t>
        <a:bodyPr/>
        <a:lstStyle/>
        <a:p>
          <a:endParaRPr lang="en-US"/>
        </a:p>
      </dgm:t>
    </dgm:pt>
    <dgm:pt modelId="{96001FFE-2D83-46D0-9846-43C0606F40F0}" type="sibTrans" cxnId="{AFBA3F70-3FE7-4C6E-97C9-7B1DFA0F8727}">
      <dgm:prSet/>
      <dgm:spPr/>
      <dgm:t>
        <a:bodyPr/>
        <a:lstStyle/>
        <a:p>
          <a:endParaRPr lang="en-US"/>
        </a:p>
      </dgm:t>
    </dgm:pt>
    <dgm:pt modelId="{B17F170C-1B30-4423-B422-644FF74E5A58}">
      <dgm:prSet phldrT="[Text]" custT="1"/>
      <dgm:spPr>
        <a:solidFill>
          <a:srgbClr val="00B0F0"/>
        </a:solidFill>
      </dgm:spPr>
      <dgm:t>
        <a:bodyPr/>
        <a:lstStyle/>
        <a:p>
          <a:r>
            <a:rPr lang="en-US" sz="2800" dirty="0"/>
            <a:t>Peer Support</a:t>
          </a:r>
        </a:p>
      </dgm:t>
    </dgm:pt>
    <dgm:pt modelId="{205E8DF9-7535-460B-9673-6549602FDB45}" type="parTrans" cxnId="{4A9D9EC2-FCB5-4477-98BE-BB0A7043CCC4}">
      <dgm:prSet/>
      <dgm:spPr/>
      <dgm:t>
        <a:bodyPr/>
        <a:lstStyle/>
        <a:p>
          <a:endParaRPr lang="en-US"/>
        </a:p>
      </dgm:t>
    </dgm:pt>
    <dgm:pt modelId="{02581688-A4D8-43CC-8056-84F0D00FBE80}" type="sibTrans" cxnId="{4A9D9EC2-FCB5-4477-98BE-BB0A7043CCC4}">
      <dgm:prSet/>
      <dgm:spPr/>
      <dgm:t>
        <a:bodyPr/>
        <a:lstStyle/>
        <a:p>
          <a:endParaRPr lang="en-US"/>
        </a:p>
      </dgm:t>
    </dgm:pt>
    <dgm:pt modelId="{2C1203DC-9D5C-4DA9-932D-602328444948}">
      <dgm:prSet phldrT="[Text]" custT="1"/>
      <dgm:spPr>
        <a:solidFill>
          <a:srgbClr val="92D050"/>
        </a:solidFill>
      </dgm:spPr>
      <dgm:t>
        <a:bodyPr/>
        <a:lstStyle/>
        <a:p>
          <a:r>
            <a:rPr lang="en-US" sz="2800" dirty="0"/>
            <a:t>Collaboration &amp; Mutuality</a:t>
          </a:r>
        </a:p>
      </dgm:t>
    </dgm:pt>
    <dgm:pt modelId="{2D281DB2-4014-4A01-A5DA-1F0B6F7C88D2}" type="parTrans" cxnId="{54C8C70F-8D2F-4176-AAA0-25CB4B80EE4C}">
      <dgm:prSet/>
      <dgm:spPr/>
      <dgm:t>
        <a:bodyPr/>
        <a:lstStyle/>
        <a:p>
          <a:endParaRPr lang="en-US"/>
        </a:p>
      </dgm:t>
    </dgm:pt>
    <dgm:pt modelId="{F72FC03B-ACDF-410F-A80F-488F407B4FAB}" type="sibTrans" cxnId="{54C8C70F-8D2F-4176-AAA0-25CB4B80EE4C}">
      <dgm:prSet/>
      <dgm:spPr/>
      <dgm:t>
        <a:bodyPr/>
        <a:lstStyle/>
        <a:p>
          <a:endParaRPr lang="en-US"/>
        </a:p>
      </dgm:t>
    </dgm:pt>
    <dgm:pt modelId="{D496F77D-41A1-45FC-976C-A4930CA2D88A}">
      <dgm:prSet phldrT="[Text]" custT="1"/>
      <dgm:spPr>
        <a:solidFill>
          <a:srgbClr val="C00000"/>
        </a:solidFill>
      </dgm:spPr>
      <dgm:t>
        <a:bodyPr/>
        <a:lstStyle/>
        <a:p>
          <a:r>
            <a:rPr lang="en-US" sz="2800" dirty="0"/>
            <a:t>Cultural, Historical, &amp; Gender Issues</a:t>
          </a:r>
        </a:p>
      </dgm:t>
    </dgm:pt>
    <dgm:pt modelId="{775BED37-9CB0-40C4-A1FA-636DE89D4920}" type="parTrans" cxnId="{AE6976B1-B2E3-494C-A326-0A910A555FCB}">
      <dgm:prSet/>
      <dgm:spPr/>
      <dgm:t>
        <a:bodyPr/>
        <a:lstStyle/>
        <a:p>
          <a:endParaRPr lang="en-US"/>
        </a:p>
      </dgm:t>
    </dgm:pt>
    <dgm:pt modelId="{F652EF27-5499-45D8-AC08-4239B5C053EA}" type="sibTrans" cxnId="{AE6976B1-B2E3-494C-A326-0A910A555FCB}">
      <dgm:prSet/>
      <dgm:spPr/>
      <dgm:t>
        <a:bodyPr/>
        <a:lstStyle/>
        <a:p>
          <a:endParaRPr lang="en-US"/>
        </a:p>
      </dgm:t>
    </dgm:pt>
    <dgm:pt modelId="{6621140D-69FF-4CB0-99B0-338240FDB59D}">
      <dgm:prSet phldrT="[Text]" custT="1"/>
      <dgm:spPr>
        <a:solidFill>
          <a:srgbClr val="0070C0"/>
        </a:solidFill>
      </dgm:spPr>
      <dgm:t>
        <a:bodyPr/>
        <a:lstStyle/>
        <a:p>
          <a:r>
            <a:rPr lang="en-US" sz="2800" dirty="0"/>
            <a:t>Trust &amp; Transparency</a:t>
          </a:r>
        </a:p>
      </dgm:t>
    </dgm:pt>
    <dgm:pt modelId="{96DF1BE8-F10A-44A3-9C00-2A4DC42B9EDB}" type="parTrans" cxnId="{F75267A3-B095-4335-B561-0CC1B8ABD826}">
      <dgm:prSet/>
      <dgm:spPr/>
      <dgm:t>
        <a:bodyPr/>
        <a:lstStyle/>
        <a:p>
          <a:endParaRPr lang="en-US"/>
        </a:p>
      </dgm:t>
    </dgm:pt>
    <dgm:pt modelId="{707A71BB-EE5E-4B0B-BD48-84C488874E87}" type="sibTrans" cxnId="{F75267A3-B095-4335-B561-0CC1B8ABD826}">
      <dgm:prSet/>
      <dgm:spPr/>
      <dgm:t>
        <a:bodyPr/>
        <a:lstStyle/>
        <a:p>
          <a:endParaRPr lang="en-US"/>
        </a:p>
      </dgm:t>
    </dgm:pt>
    <dgm:pt modelId="{DA7C1271-7EDF-43C3-902C-55720915A32B}">
      <dgm:prSet phldrT="[Text]" custT="1"/>
      <dgm:spPr>
        <a:solidFill>
          <a:srgbClr val="FFC000"/>
        </a:solidFill>
      </dgm:spPr>
      <dgm:t>
        <a:bodyPr/>
        <a:lstStyle/>
        <a:p>
          <a:r>
            <a:rPr lang="en-US" sz="2800" dirty="0" err="1"/>
            <a:t>EmpowermentVoice</a:t>
          </a:r>
          <a:r>
            <a:rPr lang="en-US" sz="2800" dirty="0"/>
            <a:t>, &amp; Choice</a:t>
          </a:r>
        </a:p>
      </dgm:t>
    </dgm:pt>
    <dgm:pt modelId="{DA2C6654-8DC6-4A64-BB56-58C225340F7C}" type="parTrans" cxnId="{211B644B-D957-480E-AF97-3F8E91A428ED}">
      <dgm:prSet/>
      <dgm:spPr/>
      <dgm:t>
        <a:bodyPr/>
        <a:lstStyle/>
        <a:p>
          <a:endParaRPr lang="en-US"/>
        </a:p>
      </dgm:t>
    </dgm:pt>
    <dgm:pt modelId="{BA1B8536-DA57-4B44-8CD1-D4E5699DF368}" type="sibTrans" cxnId="{211B644B-D957-480E-AF97-3F8E91A428ED}">
      <dgm:prSet/>
      <dgm:spPr/>
      <dgm:t>
        <a:bodyPr/>
        <a:lstStyle/>
        <a:p>
          <a:endParaRPr lang="en-US"/>
        </a:p>
      </dgm:t>
    </dgm:pt>
    <dgm:pt modelId="{DD390BB5-372A-4A96-8A59-9937CC4A8C3F}">
      <dgm:prSet phldrT="[Text]"/>
      <dgm:spPr>
        <a:solidFill>
          <a:schemeClr val="accent1">
            <a:lumMod val="50000"/>
          </a:schemeClr>
        </a:solidFill>
      </dgm:spPr>
      <dgm:t>
        <a:bodyPr/>
        <a:lstStyle/>
        <a:p>
          <a:endParaRPr lang="en-US"/>
        </a:p>
      </dgm:t>
    </dgm:pt>
    <dgm:pt modelId="{CE39D6C8-6768-4E82-8B20-C7B93545D1A2}" type="parTrans" cxnId="{A5BDC5EA-467F-425E-8DB2-65ABE5926222}">
      <dgm:prSet/>
      <dgm:spPr/>
      <dgm:t>
        <a:bodyPr/>
        <a:lstStyle/>
        <a:p>
          <a:endParaRPr lang="en-US"/>
        </a:p>
      </dgm:t>
    </dgm:pt>
    <dgm:pt modelId="{C5E1652A-08A1-4994-8319-3A1EF48579E5}" type="sibTrans" cxnId="{A5BDC5EA-467F-425E-8DB2-65ABE5926222}">
      <dgm:prSet/>
      <dgm:spPr/>
      <dgm:t>
        <a:bodyPr/>
        <a:lstStyle/>
        <a:p>
          <a:endParaRPr lang="en-US"/>
        </a:p>
      </dgm:t>
    </dgm:pt>
    <dgm:pt modelId="{CEF3C2AF-126A-470B-8B59-B35F691CD2F1}" type="pres">
      <dgm:prSet presAssocID="{313041DE-2C4A-49D0-BB7A-D141D73B3BAD}" presName="Name0" presStyleCnt="0">
        <dgm:presLayoutVars>
          <dgm:chMax val="1"/>
          <dgm:chPref val="1"/>
          <dgm:dir/>
          <dgm:animOne val="branch"/>
          <dgm:animLvl val="lvl"/>
        </dgm:presLayoutVars>
      </dgm:prSet>
      <dgm:spPr/>
    </dgm:pt>
    <dgm:pt modelId="{1FD8A47B-A4BB-4AE0-B7E8-56F59DF10CD8}" type="pres">
      <dgm:prSet presAssocID="{289FD2A1-5AB1-4E0D-906E-EFD8E010785C}" presName="Parent" presStyleLbl="node0" presStyleIdx="0" presStyleCnt="1">
        <dgm:presLayoutVars>
          <dgm:chMax val="6"/>
          <dgm:chPref val="6"/>
        </dgm:presLayoutVars>
      </dgm:prSet>
      <dgm:spPr/>
    </dgm:pt>
    <dgm:pt modelId="{5ACD8564-D6FB-46E8-A310-FA27A2FEEE95}" type="pres">
      <dgm:prSet presAssocID="{CB3122D8-DB0F-43ED-B162-638D93E5E63D}" presName="Accent1" presStyleCnt="0"/>
      <dgm:spPr/>
    </dgm:pt>
    <dgm:pt modelId="{1D5190FD-93D9-4A8E-A88F-D54F2DCC483A}" type="pres">
      <dgm:prSet presAssocID="{CB3122D8-DB0F-43ED-B162-638D93E5E63D}" presName="Accent" presStyleLbl="bgShp" presStyleIdx="0" presStyleCnt="6"/>
      <dgm:spPr/>
    </dgm:pt>
    <dgm:pt modelId="{BFF58176-BF87-4782-9918-26615A8E7DDD}" type="pres">
      <dgm:prSet presAssocID="{CB3122D8-DB0F-43ED-B162-638D93E5E63D}" presName="Child1" presStyleLbl="node1" presStyleIdx="0" presStyleCnt="6">
        <dgm:presLayoutVars>
          <dgm:chMax val="0"/>
          <dgm:chPref val="0"/>
          <dgm:bulletEnabled val="1"/>
        </dgm:presLayoutVars>
      </dgm:prSet>
      <dgm:spPr/>
    </dgm:pt>
    <dgm:pt modelId="{23D9436A-EE78-40E5-9F04-7FDB4C17C679}" type="pres">
      <dgm:prSet presAssocID="{6621140D-69FF-4CB0-99B0-338240FDB59D}" presName="Accent2" presStyleCnt="0"/>
      <dgm:spPr/>
    </dgm:pt>
    <dgm:pt modelId="{BDB840EA-4559-4778-827A-6DEEB26D7213}" type="pres">
      <dgm:prSet presAssocID="{6621140D-69FF-4CB0-99B0-338240FDB59D}" presName="Accent" presStyleLbl="bgShp" presStyleIdx="1" presStyleCnt="6"/>
      <dgm:spPr/>
    </dgm:pt>
    <dgm:pt modelId="{410B9592-63F0-406F-B410-8771B422BD24}" type="pres">
      <dgm:prSet presAssocID="{6621140D-69FF-4CB0-99B0-338240FDB59D}" presName="Child2" presStyleLbl="node1" presStyleIdx="1" presStyleCnt="6">
        <dgm:presLayoutVars>
          <dgm:chMax val="0"/>
          <dgm:chPref val="0"/>
          <dgm:bulletEnabled val="1"/>
        </dgm:presLayoutVars>
      </dgm:prSet>
      <dgm:spPr/>
    </dgm:pt>
    <dgm:pt modelId="{3AB7FEFF-4864-4A63-8076-1889125EAA1F}" type="pres">
      <dgm:prSet presAssocID="{B17F170C-1B30-4423-B422-644FF74E5A58}" presName="Accent3" presStyleCnt="0"/>
      <dgm:spPr/>
    </dgm:pt>
    <dgm:pt modelId="{B86C5035-A307-41F4-AD2A-F756C0AB0971}" type="pres">
      <dgm:prSet presAssocID="{B17F170C-1B30-4423-B422-644FF74E5A58}" presName="Accent" presStyleLbl="bgShp" presStyleIdx="2" presStyleCnt="6"/>
      <dgm:spPr/>
    </dgm:pt>
    <dgm:pt modelId="{E55E3DDF-1C50-4A32-BAE1-4547D816846E}" type="pres">
      <dgm:prSet presAssocID="{B17F170C-1B30-4423-B422-644FF74E5A58}" presName="Child3" presStyleLbl="node1" presStyleIdx="2" presStyleCnt="6">
        <dgm:presLayoutVars>
          <dgm:chMax val="0"/>
          <dgm:chPref val="0"/>
          <dgm:bulletEnabled val="1"/>
        </dgm:presLayoutVars>
      </dgm:prSet>
      <dgm:spPr/>
    </dgm:pt>
    <dgm:pt modelId="{0B592D2D-EAE3-4B27-B6F7-70E981F934BA}" type="pres">
      <dgm:prSet presAssocID="{2C1203DC-9D5C-4DA9-932D-602328444948}" presName="Accent4" presStyleCnt="0"/>
      <dgm:spPr/>
    </dgm:pt>
    <dgm:pt modelId="{27C59764-B8A6-4D3D-9074-4F82FDE1EA19}" type="pres">
      <dgm:prSet presAssocID="{2C1203DC-9D5C-4DA9-932D-602328444948}" presName="Accent" presStyleLbl="bgShp" presStyleIdx="3" presStyleCnt="6"/>
      <dgm:spPr/>
    </dgm:pt>
    <dgm:pt modelId="{262C2E54-55E5-49B1-AB63-29AED936D584}" type="pres">
      <dgm:prSet presAssocID="{2C1203DC-9D5C-4DA9-932D-602328444948}" presName="Child4" presStyleLbl="node1" presStyleIdx="3" presStyleCnt="6">
        <dgm:presLayoutVars>
          <dgm:chMax val="0"/>
          <dgm:chPref val="0"/>
          <dgm:bulletEnabled val="1"/>
        </dgm:presLayoutVars>
      </dgm:prSet>
      <dgm:spPr/>
    </dgm:pt>
    <dgm:pt modelId="{98C7F3DB-66BC-4593-B359-9269CD775B9C}" type="pres">
      <dgm:prSet presAssocID="{DA7C1271-7EDF-43C3-902C-55720915A32B}" presName="Accent5" presStyleCnt="0"/>
      <dgm:spPr/>
    </dgm:pt>
    <dgm:pt modelId="{CAF2746D-D2FF-42A6-9ACD-CD69E252263C}" type="pres">
      <dgm:prSet presAssocID="{DA7C1271-7EDF-43C3-902C-55720915A32B}" presName="Accent" presStyleLbl="bgShp" presStyleIdx="4" presStyleCnt="6"/>
      <dgm:spPr/>
    </dgm:pt>
    <dgm:pt modelId="{EB47C8FF-B1D8-4FC9-93B7-3A20717638C5}" type="pres">
      <dgm:prSet presAssocID="{DA7C1271-7EDF-43C3-902C-55720915A32B}" presName="Child5" presStyleLbl="node1" presStyleIdx="4" presStyleCnt="6">
        <dgm:presLayoutVars>
          <dgm:chMax val="0"/>
          <dgm:chPref val="0"/>
          <dgm:bulletEnabled val="1"/>
        </dgm:presLayoutVars>
      </dgm:prSet>
      <dgm:spPr/>
    </dgm:pt>
    <dgm:pt modelId="{C180BD37-7E49-4447-AEB5-1C2A0C3AE52F}" type="pres">
      <dgm:prSet presAssocID="{D496F77D-41A1-45FC-976C-A4930CA2D88A}" presName="Accent6" presStyleCnt="0"/>
      <dgm:spPr/>
    </dgm:pt>
    <dgm:pt modelId="{61EE64BF-7800-4BE0-A60C-4D10EFB46159}" type="pres">
      <dgm:prSet presAssocID="{D496F77D-41A1-45FC-976C-A4930CA2D88A}" presName="Accent" presStyleLbl="bgShp" presStyleIdx="5" presStyleCnt="6"/>
      <dgm:spPr/>
    </dgm:pt>
    <dgm:pt modelId="{B7680CB5-21A3-4C70-8E63-E4015F7FC22D}" type="pres">
      <dgm:prSet presAssocID="{D496F77D-41A1-45FC-976C-A4930CA2D88A}" presName="Child6" presStyleLbl="node1" presStyleIdx="5" presStyleCnt="6">
        <dgm:presLayoutVars>
          <dgm:chMax val="0"/>
          <dgm:chPref val="0"/>
          <dgm:bulletEnabled val="1"/>
        </dgm:presLayoutVars>
      </dgm:prSet>
      <dgm:spPr/>
    </dgm:pt>
  </dgm:ptLst>
  <dgm:cxnLst>
    <dgm:cxn modelId="{51C6610E-EA7A-EE4E-8D5E-F317E67AC620}" type="presOf" srcId="{2C1203DC-9D5C-4DA9-932D-602328444948}" destId="{262C2E54-55E5-49B1-AB63-29AED936D584}" srcOrd="0" destOrd="0" presId="urn:microsoft.com/office/officeart/2011/layout/HexagonRadial"/>
    <dgm:cxn modelId="{54C8C70F-8D2F-4176-AAA0-25CB4B80EE4C}" srcId="{289FD2A1-5AB1-4E0D-906E-EFD8E010785C}" destId="{2C1203DC-9D5C-4DA9-932D-602328444948}" srcOrd="3" destOrd="0" parTransId="{2D281DB2-4014-4A01-A5DA-1F0B6F7C88D2}" sibTransId="{F72FC03B-ACDF-410F-A80F-488F407B4FAB}"/>
    <dgm:cxn modelId="{F48DA324-7FB6-064B-9880-139459138C60}" type="presOf" srcId="{B17F170C-1B30-4423-B422-644FF74E5A58}" destId="{E55E3DDF-1C50-4A32-BAE1-4547D816846E}" srcOrd="0" destOrd="0" presId="urn:microsoft.com/office/officeart/2011/layout/HexagonRadial"/>
    <dgm:cxn modelId="{E6FE6946-6A69-1F41-93FC-BED3261B499A}" type="presOf" srcId="{313041DE-2C4A-49D0-BB7A-D141D73B3BAD}" destId="{CEF3C2AF-126A-470B-8B59-B35F691CD2F1}" srcOrd="0" destOrd="0" presId="urn:microsoft.com/office/officeart/2011/layout/HexagonRadial"/>
    <dgm:cxn modelId="{211B644B-D957-480E-AF97-3F8E91A428ED}" srcId="{289FD2A1-5AB1-4E0D-906E-EFD8E010785C}" destId="{DA7C1271-7EDF-43C3-902C-55720915A32B}" srcOrd="4" destOrd="0" parTransId="{DA2C6654-8DC6-4A64-BB56-58C225340F7C}" sibTransId="{BA1B8536-DA57-4B44-8CD1-D4E5699DF368}"/>
    <dgm:cxn modelId="{AFBA3F70-3FE7-4C6E-97C9-7B1DFA0F8727}" srcId="{289FD2A1-5AB1-4E0D-906E-EFD8E010785C}" destId="{CB3122D8-DB0F-43ED-B162-638D93E5E63D}" srcOrd="0" destOrd="0" parTransId="{E4350B31-7068-49D4-AF48-5A984B90B38B}" sibTransId="{96001FFE-2D83-46D0-9846-43C0606F40F0}"/>
    <dgm:cxn modelId="{D9DF3C54-E82D-4142-8351-879ED7BA8518}" type="presOf" srcId="{D496F77D-41A1-45FC-976C-A4930CA2D88A}" destId="{B7680CB5-21A3-4C70-8E63-E4015F7FC22D}" srcOrd="0" destOrd="0" presId="urn:microsoft.com/office/officeart/2011/layout/HexagonRadial"/>
    <dgm:cxn modelId="{F75267A3-B095-4335-B561-0CC1B8ABD826}" srcId="{289FD2A1-5AB1-4E0D-906E-EFD8E010785C}" destId="{6621140D-69FF-4CB0-99B0-338240FDB59D}" srcOrd="1" destOrd="0" parTransId="{96DF1BE8-F10A-44A3-9C00-2A4DC42B9EDB}" sibTransId="{707A71BB-EE5E-4B0B-BD48-84C488874E87}"/>
    <dgm:cxn modelId="{3A92C6AC-AD67-6547-A1B1-6632B2506295}" type="presOf" srcId="{DA7C1271-7EDF-43C3-902C-55720915A32B}" destId="{EB47C8FF-B1D8-4FC9-93B7-3A20717638C5}" srcOrd="0" destOrd="0" presId="urn:microsoft.com/office/officeart/2011/layout/HexagonRadial"/>
    <dgm:cxn modelId="{DB928BAF-C5A2-4A4F-8CF1-6B9356503DCF}" type="presOf" srcId="{CB3122D8-DB0F-43ED-B162-638D93E5E63D}" destId="{BFF58176-BF87-4782-9918-26615A8E7DDD}" srcOrd="0" destOrd="0" presId="urn:microsoft.com/office/officeart/2011/layout/HexagonRadial"/>
    <dgm:cxn modelId="{AE6976B1-B2E3-494C-A326-0A910A555FCB}" srcId="{289FD2A1-5AB1-4E0D-906E-EFD8E010785C}" destId="{D496F77D-41A1-45FC-976C-A4930CA2D88A}" srcOrd="5" destOrd="0" parTransId="{775BED37-9CB0-40C4-A1FA-636DE89D4920}" sibTransId="{F652EF27-5499-45D8-AC08-4239B5C053EA}"/>
    <dgm:cxn modelId="{212FB2B2-CB9F-4549-88DD-3BDD03F45FF0}" srcId="{313041DE-2C4A-49D0-BB7A-D141D73B3BAD}" destId="{289FD2A1-5AB1-4E0D-906E-EFD8E010785C}" srcOrd="0" destOrd="0" parTransId="{9907F6D2-83B4-4EF1-B66B-50114F013E92}" sibTransId="{2DBF39F9-1068-4319-9DF2-07A72F68FBCB}"/>
    <dgm:cxn modelId="{EFD349B7-6080-8C4B-8830-B9765E289961}" type="presOf" srcId="{6621140D-69FF-4CB0-99B0-338240FDB59D}" destId="{410B9592-63F0-406F-B410-8771B422BD24}" srcOrd="0" destOrd="0" presId="urn:microsoft.com/office/officeart/2011/layout/HexagonRadial"/>
    <dgm:cxn modelId="{4A9D9EC2-FCB5-4477-98BE-BB0A7043CCC4}" srcId="{289FD2A1-5AB1-4E0D-906E-EFD8E010785C}" destId="{B17F170C-1B30-4423-B422-644FF74E5A58}" srcOrd="2" destOrd="0" parTransId="{205E8DF9-7535-460B-9673-6549602FDB45}" sibTransId="{02581688-A4D8-43CC-8056-84F0D00FBE80}"/>
    <dgm:cxn modelId="{A5BDC5EA-467F-425E-8DB2-65ABE5926222}" srcId="{313041DE-2C4A-49D0-BB7A-D141D73B3BAD}" destId="{DD390BB5-372A-4A96-8A59-9937CC4A8C3F}" srcOrd="1" destOrd="0" parTransId="{CE39D6C8-6768-4E82-8B20-C7B93545D1A2}" sibTransId="{C5E1652A-08A1-4994-8319-3A1EF48579E5}"/>
    <dgm:cxn modelId="{01BDD8F6-78A2-5C40-AF67-16F623A54D67}" type="presOf" srcId="{289FD2A1-5AB1-4E0D-906E-EFD8E010785C}" destId="{1FD8A47B-A4BB-4AE0-B7E8-56F59DF10CD8}" srcOrd="0" destOrd="0" presId="urn:microsoft.com/office/officeart/2011/layout/HexagonRadial"/>
    <dgm:cxn modelId="{F1605A66-D872-5143-9C5B-85D3D8183DD0}" type="presParOf" srcId="{CEF3C2AF-126A-470B-8B59-B35F691CD2F1}" destId="{1FD8A47B-A4BB-4AE0-B7E8-56F59DF10CD8}" srcOrd="0" destOrd="0" presId="urn:microsoft.com/office/officeart/2011/layout/HexagonRadial"/>
    <dgm:cxn modelId="{B60E6088-E6A8-7741-8AF5-9447B04DF440}" type="presParOf" srcId="{CEF3C2AF-126A-470B-8B59-B35F691CD2F1}" destId="{5ACD8564-D6FB-46E8-A310-FA27A2FEEE95}" srcOrd="1" destOrd="0" presId="urn:microsoft.com/office/officeart/2011/layout/HexagonRadial"/>
    <dgm:cxn modelId="{F3D8FBFC-7396-0640-A369-DBC829AAB152}" type="presParOf" srcId="{5ACD8564-D6FB-46E8-A310-FA27A2FEEE95}" destId="{1D5190FD-93D9-4A8E-A88F-D54F2DCC483A}" srcOrd="0" destOrd="0" presId="urn:microsoft.com/office/officeart/2011/layout/HexagonRadial"/>
    <dgm:cxn modelId="{2DE000A0-0CC8-D64D-93E4-0038B1ACB34F}" type="presParOf" srcId="{CEF3C2AF-126A-470B-8B59-B35F691CD2F1}" destId="{BFF58176-BF87-4782-9918-26615A8E7DDD}" srcOrd="2" destOrd="0" presId="urn:microsoft.com/office/officeart/2011/layout/HexagonRadial"/>
    <dgm:cxn modelId="{E9216074-0197-E146-AE50-84F540C69BEE}" type="presParOf" srcId="{CEF3C2AF-126A-470B-8B59-B35F691CD2F1}" destId="{23D9436A-EE78-40E5-9F04-7FDB4C17C679}" srcOrd="3" destOrd="0" presId="urn:microsoft.com/office/officeart/2011/layout/HexagonRadial"/>
    <dgm:cxn modelId="{67944714-8FBD-9649-8262-CF66E196697C}" type="presParOf" srcId="{23D9436A-EE78-40E5-9F04-7FDB4C17C679}" destId="{BDB840EA-4559-4778-827A-6DEEB26D7213}" srcOrd="0" destOrd="0" presId="urn:microsoft.com/office/officeart/2011/layout/HexagonRadial"/>
    <dgm:cxn modelId="{4E8D416F-6C90-F34C-A404-3F7F834BB6D6}" type="presParOf" srcId="{CEF3C2AF-126A-470B-8B59-B35F691CD2F1}" destId="{410B9592-63F0-406F-B410-8771B422BD24}" srcOrd="4" destOrd="0" presId="urn:microsoft.com/office/officeart/2011/layout/HexagonRadial"/>
    <dgm:cxn modelId="{71061AA3-867E-B44F-9DBF-4888A8B07F10}" type="presParOf" srcId="{CEF3C2AF-126A-470B-8B59-B35F691CD2F1}" destId="{3AB7FEFF-4864-4A63-8076-1889125EAA1F}" srcOrd="5" destOrd="0" presId="urn:microsoft.com/office/officeart/2011/layout/HexagonRadial"/>
    <dgm:cxn modelId="{E247F3A7-434E-534D-9FE2-8387C419E089}" type="presParOf" srcId="{3AB7FEFF-4864-4A63-8076-1889125EAA1F}" destId="{B86C5035-A307-41F4-AD2A-F756C0AB0971}" srcOrd="0" destOrd="0" presId="urn:microsoft.com/office/officeart/2011/layout/HexagonRadial"/>
    <dgm:cxn modelId="{DB783A87-223E-094E-9A70-72FA74551736}" type="presParOf" srcId="{CEF3C2AF-126A-470B-8B59-B35F691CD2F1}" destId="{E55E3DDF-1C50-4A32-BAE1-4547D816846E}" srcOrd="6" destOrd="0" presId="urn:microsoft.com/office/officeart/2011/layout/HexagonRadial"/>
    <dgm:cxn modelId="{774F33CF-873E-9344-830C-FBA01539B786}" type="presParOf" srcId="{CEF3C2AF-126A-470B-8B59-B35F691CD2F1}" destId="{0B592D2D-EAE3-4B27-B6F7-70E981F934BA}" srcOrd="7" destOrd="0" presId="urn:microsoft.com/office/officeart/2011/layout/HexagonRadial"/>
    <dgm:cxn modelId="{706472FB-6795-CD45-8887-AE0CDA1F5A6B}" type="presParOf" srcId="{0B592D2D-EAE3-4B27-B6F7-70E981F934BA}" destId="{27C59764-B8A6-4D3D-9074-4F82FDE1EA19}" srcOrd="0" destOrd="0" presId="urn:microsoft.com/office/officeart/2011/layout/HexagonRadial"/>
    <dgm:cxn modelId="{6EB480F1-BEBB-014F-9751-E56FE848F6B5}" type="presParOf" srcId="{CEF3C2AF-126A-470B-8B59-B35F691CD2F1}" destId="{262C2E54-55E5-49B1-AB63-29AED936D584}" srcOrd="8" destOrd="0" presId="urn:microsoft.com/office/officeart/2011/layout/HexagonRadial"/>
    <dgm:cxn modelId="{52FBB62C-CB63-5A4D-B016-8AC855646E8E}" type="presParOf" srcId="{CEF3C2AF-126A-470B-8B59-B35F691CD2F1}" destId="{98C7F3DB-66BC-4593-B359-9269CD775B9C}" srcOrd="9" destOrd="0" presId="urn:microsoft.com/office/officeart/2011/layout/HexagonRadial"/>
    <dgm:cxn modelId="{21DE5DFD-4D00-1446-8C15-67DE9A02CCA5}" type="presParOf" srcId="{98C7F3DB-66BC-4593-B359-9269CD775B9C}" destId="{CAF2746D-D2FF-42A6-9ACD-CD69E252263C}" srcOrd="0" destOrd="0" presId="urn:microsoft.com/office/officeart/2011/layout/HexagonRadial"/>
    <dgm:cxn modelId="{5A198BBA-A29D-BE41-B422-0B3DF8507BB4}" type="presParOf" srcId="{CEF3C2AF-126A-470B-8B59-B35F691CD2F1}" destId="{EB47C8FF-B1D8-4FC9-93B7-3A20717638C5}" srcOrd="10" destOrd="0" presId="urn:microsoft.com/office/officeart/2011/layout/HexagonRadial"/>
    <dgm:cxn modelId="{BC2D62E3-2A88-BB46-8623-C64D53B9C809}" type="presParOf" srcId="{CEF3C2AF-126A-470B-8B59-B35F691CD2F1}" destId="{C180BD37-7E49-4447-AEB5-1C2A0C3AE52F}" srcOrd="11" destOrd="0" presId="urn:microsoft.com/office/officeart/2011/layout/HexagonRadial"/>
    <dgm:cxn modelId="{F7FF5E87-5FC1-0C4B-B412-722A68C482F2}" type="presParOf" srcId="{C180BD37-7E49-4447-AEB5-1C2A0C3AE52F}" destId="{61EE64BF-7800-4BE0-A60C-4D10EFB46159}" srcOrd="0" destOrd="0" presId="urn:microsoft.com/office/officeart/2011/layout/HexagonRadial"/>
    <dgm:cxn modelId="{DEE59BB8-0799-3746-9E29-E32E59C34C04}" type="presParOf" srcId="{CEF3C2AF-126A-470B-8B59-B35F691CD2F1}" destId="{B7680CB5-21A3-4C70-8E63-E4015F7FC22D}" srcOrd="12" destOrd="0" presId="urn:microsoft.com/office/officeart/2011/layout/HexagonRadial"/>
  </dgm:cxnLst>
  <dgm:bg>
    <a:noFill/>
    <a:effectLst>
      <a:glow rad="127000">
        <a:schemeClr val="bg1"/>
      </a:glow>
    </a:effectLst>
  </dgm:bg>
  <dgm:whole>
    <a:ln>
      <a:solidFill>
        <a:schemeClr val="l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3041DE-2C4A-49D0-BB7A-D141D73B3BAD}" type="doc">
      <dgm:prSet loTypeId="urn:microsoft.com/office/officeart/2011/layout/HexagonRadial" loCatId="cycle" qsTypeId="urn:microsoft.com/office/officeart/2005/8/quickstyle/simple1" qsCatId="simple" csTypeId="urn:microsoft.com/office/officeart/2005/8/colors/accent6_2" csCatId="accent6" phldr="1"/>
      <dgm:spPr/>
      <dgm:t>
        <a:bodyPr/>
        <a:lstStyle/>
        <a:p>
          <a:endParaRPr lang="en-US"/>
        </a:p>
      </dgm:t>
    </dgm:pt>
    <dgm:pt modelId="{289FD2A1-5AB1-4E0D-906E-EFD8E010785C}">
      <dgm:prSet phldrT="[Text]" custT="1"/>
      <dgm:spPr>
        <a:solidFill>
          <a:srgbClr val="002060"/>
        </a:solidFill>
      </dgm:spPr>
      <dgm:t>
        <a:bodyPr/>
        <a:lstStyle/>
        <a:p>
          <a:r>
            <a:rPr lang="en-US" sz="1800" dirty="0"/>
            <a:t>Principles</a:t>
          </a:r>
        </a:p>
      </dgm:t>
    </dgm:pt>
    <dgm:pt modelId="{9907F6D2-83B4-4EF1-B66B-50114F013E92}" type="parTrans" cxnId="{212FB2B2-CB9F-4549-88DD-3BDD03F45FF0}">
      <dgm:prSet/>
      <dgm:spPr/>
      <dgm:t>
        <a:bodyPr/>
        <a:lstStyle/>
        <a:p>
          <a:endParaRPr lang="en-US" sz="1600"/>
        </a:p>
      </dgm:t>
    </dgm:pt>
    <dgm:pt modelId="{2DBF39F9-1068-4319-9DF2-07A72F68FBCB}" type="sibTrans" cxnId="{212FB2B2-CB9F-4549-88DD-3BDD03F45FF0}">
      <dgm:prSet/>
      <dgm:spPr/>
      <dgm:t>
        <a:bodyPr/>
        <a:lstStyle/>
        <a:p>
          <a:endParaRPr lang="en-US" sz="1600"/>
        </a:p>
      </dgm:t>
    </dgm:pt>
    <dgm:pt modelId="{CB3122D8-DB0F-43ED-B162-638D93E5E63D}">
      <dgm:prSet phldrT="[Text]" custT="1"/>
      <dgm:spPr>
        <a:solidFill>
          <a:srgbClr val="7030A0"/>
        </a:solidFill>
      </dgm:spPr>
      <dgm:t>
        <a:bodyPr/>
        <a:lstStyle/>
        <a:p>
          <a:r>
            <a:rPr lang="en-US" sz="1600" dirty="0"/>
            <a:t>Safety</a:t>
          </a:r>
        </a:p>
      </dgm:t>
    </dgm:pt>
    <dgm:pt modelId="{E4350B31-7068-49D4-AF48-5A984B90B38B}" type="parTrans" cxnId="{AFBA3F70-3FE7-4C6E-97C9-7B1DFA0F8727}">
      <dgm:prSet/>
      <dgm:spPr/>
      <dgm:t>
        <a:bodyPr/>
        <a:lstStyle/>
        <a:p>
          <a:endParaRPr lang="en-US" sz="1600"/>
        </a:p>
      </dgm:t>
    </dgm:pt>
    <dgm:pt modelId="{96001FFE-2D83-46D0-9846-43C0606F40F0}" type="sibTrans" cxnId="{AFBA3F70-3FE7-4C6E-97C9-7B1DFA0F8727}">
      <dgm:prSet/>
      <dgm:spPr/>
      <dgm:t>
        <a:bodyPr/>
        <a:lstStyle/>
        <a:p>
          <a:endParaRPr lang="en-US" sz="1600"/>
        </a:p>
      </dgm:t>
    </dgm:pt>
    <dgm:pt modelId="{B17F170C-1B30-4423-B422-644FF74E5A58}">
      <dgm:prSet phldrT="[Text]" custT="1"/>
      <dgm:spPr>
        <a:solidFill>
          <a:srgbClr val="00B0F0"/>
        </a:solidFill>
      </dgm:spPr>
      <dgm:t>
        <a:bodyPr/>
        <a:lstStyle/>
        <a:p>
          <a:r>
            <a:rPr lang="en-US" sz="1600" dirty="0"/>
            <a:t>Peer Support</a:t>
          </a:r>
        </a:p>
      </dgm:t>
    </dgm:pt>
    <dgm:pt modelId="{205E8DF9-7535-460B-9673-6549602FDB45}" type="parTrans" cxnId="{4A9D9EC2-FCB5-4477-98BE-BB0A7043CCC4}">
      <dgm:prSet/>
      <dgm:spPr/>
      <dgm:t>
        <a:bodyPr/>
        <a:lstStyle/>
        <a:p>
          <a:endParaRPr lang="en-US" sz="1600"/>
        </a:p>
      </dgm:t>
    </dgm:pt>
    <dgm:pt modelId="{02581688-A4D8-43CC-8056-84F0D00FBE80}" type="sibTrans" cxnId="{4A9D9EC2-FCB5-4477-98BE-BB0A7043CCC4}">
      <dgm:prSet/>
      <dgm:spPr/>
      <dgm:t>
        <a:bodyPr/>
        <a:lstStyle/>
        <a:p>
          <a:endParaRPr lang="en-US" sz="1600"/>
        </a:p>
      </dgm:t>
    </dgm:pt>
    <dgm:pt modelId="{2C1203DC-9D5C-4DA9-932D-602328444948}">
      <dgm:prSet phldrT="[Text]" custT="1"/>
      <dgm:spPr>
        <a:solidFill>
          <a:srgbClr val="92D050"/>
        </a:solidFill>
      </dgm:spPr>
      <dgm:t>
        <a:bodyPr/>
        <a:lstStyle/>
        <a:p>
          <a:r>
            <a:rPr lang="en-US" sz="1600" dirty="0"/>
            <a:t>Collaboration &amp; Mutuality</a:t>
          </a:r>
        </a:p>
      </dgm:t>
    </dgm:pt>
    <dgm:pt modelId="{2D281DB2-4014-4A01-A5DA-1F0B6F7C88D2}" type="parTrans" cxnId="{54C8C70F-8D2F-4176-AAA0-25CB4B80EE4C}">
      <dgm:prSet/>
      <dgm:spPr/>
      <dgm:t>
        <a:bodyPr/>
        <a:lstStyle/>
        <a:p>
          <a:endParaRPr lang="en-US" sz="1600"/>
        </a:p>
      </dgm:t>
    </dgm:pt>
    <dgm:pt modelId="{F72FC03B-ACDF-410F-A80F-488F407B4FAB}" type="sibTrans" cxnId="{54C8C70F-8D2F-4176-AAA0-25CB4B80EE4C}">
      <dgm:prSet/>
      <dgm:spPr/>
      <dgm:t>
        <a:bodyPr/>
        <a:lstStyle/>
        <a:p>
          <a:endParaRPr lang="en-US" sz="1600"/>
        </a:p>
      </dgm:t>
    </dgm:pt>
    <dgm:pt modelId="{D496F77D-41A1-45FC-976C-A4930CA2D88A}">
      <dgm:prSet phldrT="[Text]" custT="1"/>
      <dgm:spPr>
        <a:solidFill>
          <a:srgbClr val="C00000"/>
        </a:solidFill>
      </dgm:spPr>
      <dgm:t>
        <a:bodyPr/>
        <a:lstStyle/>
        <a:p>
          <a:r>
            <a:rPr lang="en-US" sz="1600" dirty="0"/>
            <a:t>Cultural, Historical, Gender Issues</a:t>
          </a:r>
        </a:p>
      </dgm:t>
    </dgm:pt>
    <dgm:pt modelId="{775BED37-9CB0-40C4-A1FA-636DE89D4920}" type="parTrans" cxnId="{AE6976B1-B2E3-494C-A326-0A910A555FCB}">
      <dgm:prSet/>
      <dgm:spPr/>
      <dgm:t>
        <a:bodyPr/>
        <a:lstStyle/>
        <a:p>
          <a:endParaRPr lang="en-US" sz="1600"/>
        </a:p>
      </dgm:t>
    </dgm:pt>
    <dgm:pt modelId="{F652EF27-5499-45D8-AC08-4239B5C053EA}" type="sibTrans" cxnId="{AE6976B1-B2E3-494C-A326-0A910A555FCB}">
      <dgm:prSet/>
      <dgm:spPr/>
      <dgm:t>
        <a:bodyPr/>
        <a:lstStyle/>
        <a:p>
          <a:endParaRPr lang="en-US" sz="1600"/>
        </a:p>
      </dgm:t>
    </dgm:pt>
    <dgm:pt modelId="{6621140D-69FF-4CB0-99B0-338240FDB59D}">
      <dgm:prSet phldrT="[Text]" custT="1"/>
      <dgm:spPr>
        <a:solidFill>
          <a:srgbClr val="0070C0"/>
        </a:solidFill>
      </dgm:spPr>
      <dgm:t>
        <a:bodyPr/>
        <a:lstStyle/>
        <a:p>
          <a:r>
            <a:rPr lang="en-US" sz="1600" dirty="0"/>
            <a:t>Trust &amp; Transparency</a:t>
          </a:r>
        </a:p>
      </dgm:t>
    </dgm:pt>
    <dgm:pt modelId="{96DF1BE8-F10A-44A3-9C00-2A4DC42B9EDB}" type="parTrans" cxnId="{F75267A3-B095-4335-B561-0CC1B8ABD826}">
      <dgm:prSet/>
      <dgm:spPr/>
      <dgm:t>
        <a:bodyPr/>
        <a:lstStyle/>
        <a:p>
          <a:endParaRPr lang="en-US" sz="1600"/>
        </a:p>
      </dgm:t>
    </dgm:pt>
    <dgm:pt modelId="{707A71BB-EE5E-4B0B-BD48-84C488874E87}" type="sibTrans" cxnId="{F75267A3-B095-4335-B561-0CC1B8ABD826}">
      <dgm:prSet/>
      <dgm:spPr/>
      <dgm:t>
        <a:bodyPr/>
        <a:lstStyle/>
        <a:p>
          <a:endParaRPr lang="en-US" sz="1600"/>
        </a:p>
      </dgm:t>
    </dgm:pt>
    <dgm:pt modelId="{DA7C1271-7EDF-43C3-902C-55720915A32B}">
      <dgm:prSet phldrT="[Text]" custT="1"/>
      <dgm:spPr>
        <a:solidFill>
          <a:srgbClr val="FFC000"/>
        </a:solidFill>
      </dgm:spPr>
      <dgm:t>
        <a:bodyPr/>
        <a:lstStyle/>
        <a:p>
          <a:r>
            <a:rPr lang="en-US" sz="1600" dirty="0"/>
            <a:t>Empowerment, Voice, &amp; Choice</a:t>
          </a:r>
        </a:p>
      </dgm:t>
    </dgm:pt>
    <dgm:pt modelId="{DA2C6654-8DC6-4A64-BB56-58C225340F7C}" type="parTrans" cxnId="{211B644B-D957-480E-AF97-3F8E91A428ED}">
      <dgm:prSet/>
      <dgm:spPr/>
      <dgm:t>
        <a:bodyPr/>
        <a:lstStyle/>
        <a:p>
          <a:endParaRPr lang="en-US" sz="1600"/>
        </a:p>
      </dgm:t>
    </dgm:pt>
    <dgm:pt modelId="{BA1B8536-DA57-4B44-8CD1-D4E5699DF368}" type="sibTrans" cxnId="{211B644B-D957-480E-AF97-3F8E91A428ED}">
      <dgm:prSet/>
      <dgm:spPr/>
      <dgm:t>
        <a:bodyPr/>
        <a:lstStyle/>
        <a:p>
          <a:endParaRPr lang="en-US" sz="1600"/>
        </a:p>
      </dgm:t>
    </dgm:pt>
    <dgm:pt modelId="{DD390BB5-372A-4A96-8A59-9937CC4A8C3F}">
      <dgm:prSet phldrT="[Text]"/>
      <dgm:spPr>
        <a:solidFill>
          <a:schemeClr val="accent1">
            <a:lumMod val="50000"/>
          </a:schemeClr>
        </a:solidFill>
      </dgm:spPr>
      <dgm:t>
        <a:bodyPr/>
        <a:lstStyle/>
        <a:p>
          <a:endParaRPr lang="en-US" sz="1600"/>
        </a:p>
      </dgm:t>
    </dgm:pt>
    <dgm:pt modelId="{CE39D6C8-6768-4E82-8B20-C7B93545D1A2}" type="parTrans" cxnId="{A5BDC5EA-467F-425E-8DB2-65ABE5926222}">
      <dgm:prSet/>
      <dgm:spPr/>
      <dgm:t>
        <a:bodyPr/>
        <a:lstStyle/>
        <a:p>
          <a:endParaRPr lang="en-US" sz="1600"/>
        </a:p>
      </dgm:t>
    </dgm:pt>
    <dgm:pt modelId="{C5E1652A-08A1-4994-8319-3A1EF48579E5}" type="sibTrans" cxnId="{A5BDC5EA-467F-425E-8DB2-65ABE5926222}">
      <dgm:prSet/>
      <dgm:spPr/>
      <dgm:t>
        <a:bodyPr/>
        <a:lstStyle/>
        <a:p>
          <a:endParaRPr lang="en-US" sz="1600"/>
        </a:p>
      </dgm:t>
    </dgm:pt>
    <dgm:pt modelId="{CEF3C2AF-126A-470B-8B59-B35F691CD2F1}" type="pres">
      <dgm:prSet presAssocID="{313041DE-2C4A-49D0-BB7A-D141D73B3BAD}" presName="Name0" presStyleCnt="0">
        <dgm:presLayoutVars>
          <dgm:chMax val="1"/>
          <dgm:chPref val="1"/>
          <dgm:dir/>
          <dgm:animOne val="branch"/>
          <dgm:animLvl val="lvl"/>
        </dgm:presLayoutVars>
      </dgm:prSet>
      <dgm:spPr/>
    </dgm:pt>
    <dgm:pt modelId="{1FD8A47B-A4BB-4AE0-B7E8-56F59DF10CD8}" type="pres">
      <dgm:prSet presAssocID="{289FD2A1-5AB1-4E0D-906E-EFD8E010785C}" presName="Parent" presStyleLbl="node0" presStyleIdx="0" presStyleCnt="1">
        <dgm:presLayoutVars>
          <dgm:chMax val="6"/>
          <dgm:chPref val="6"/>
        </dgm:presLayoutVars>
      </dgm:prSet>
      <dgm:spPr/>
    </dgm:pt>
    <dgm:pt modelId="{5ACD8564-D6FB-46E8-A310-FA27A2FEEE95}" type="pres">
      <dgm:prSet presAssocID="{CB3122D8-DB0F-43ED-B162-638D93E5E63D}" presName="Accent1" presStyleCnt="0"/>
      <dgm:spPr/>
    </dgm:pt>
    <dgm:pt modelId="{1D5190FD-93D9-4A8E-A88F-D54F2DCC483A}" type="pres">
      <dgm:prSet presAssocID="{CB3122D8-DB0F-43ED-B162-638D93E5E63D}" presName="Accent" presStyleLbl="bgShp" presStyleIdx="0" presStyleCnt="6"/>
      <dgm:spPr/>
    </dgm:pt>
    <dgm:pt modelId="{BFF58176-BF87-4782-9918-26615A8E7DDD}" type="pres">
      <dgm:prSet presAssocID="{CB3122D8-DB0F-43ED-B162-638D93E5E63D}" presName="Child1" presStyleLbl="node1" presStyleIdx="0" presStyleCnt="6">
        <dgm:presLayoutVars>
          <dgm:chMax val="0"/>
          <dgm:chPref val="0"/>
          <dgm:bulletEnabled val="1"/>
        </dgm:presLayoutVars>
      </dgm:prSet>
      <dgm:spPr/>
    </dgm:pt>
    <dgm:pt modelId="{23D9436A-EE78-40E5-9F04-7FDB4C17C679}" type="pres">
      <dgm:prSet presAssocID="{6621140D-69FF-4CB0-99B0-338240FDB59D}" presName="Accent2" presStyleCnt="0"/>
      <dgm:spPr/>
    </dgm:pt>
    <dgm:pt modelId="{BDB840EA-4559-4778-827A-6DEEB26D7213}" type="pres">
      <dgm:prSet presAssocID="{6621140D-69FF-4CB0-99B0-338240FDB59D}" presName="Accent" presStyleLbl="bgShp" presStyleIdx="1" presStyleCnt="6"/>
      <dgm:spPr/>
    </dgm:pt>
    <dgm:pt modelId="{410B9592-63F0-406F-B410-8771B422BD24}" type="pres">
      <dgm:prSet presAssocID="{6621140D-69FF-4CB0-99B0-338240FDB59D}" presName="Child2" presStyleLbl="node1" presStyleIdx="1" presStyleCnt="6">
        <dgm:presLayoutVars>
          <dgm:chMax val="0"/>
          <dgm:chPref val="0"/>
          <dgm:bulletEnabled val="1"/>
        </dgm:presLayoutVars>
      </dgm:prSet>
      <dgm:spPr/>
    </dgm:pt>
    <dgm:pt modelId="{3AB7FEFF-4864-4A63-8076-1889125EAA1F}" type="pres">
      <dgm:prSet presAssocID="{B17F170C-1B30-4423-B422-644FF74E5A58}" presName="Accent3" presStyleCnt="0"/>
      <dgm:spPr/>
    </dgm:pt>
    <dgm:pt modelId="{B86C5035-A307-41F4-AD2A-F756C0AB0971}" type="pres">
      <dgm:prSet presAssocID="{B17F170C-1B30-4423-B422-644FF74E5A58}" presName="Accent" presStyleLbl="bgShp" presStyleIdx="2" presStyleCnt="6"/>
      <dgm:spPr/>
    </dgm:pt>
    <dgm:pt modelId="{E55E3DDF-1C50-4A32-BAE1-4547D816846E}" type="pres">
      <dgm:prSet presAssocID="{B17F170C-1B30-4423-B422-644FF74E5A58}" presName="Child3" presStyleLbl="node1" presStyleIdx="2" presStyleCnt="6">
        <dgm:presLayoutVars>
          <dgm:chMax val="0"/>
          <dgm:chPref val="0"/>
          <dgm:bulletEnabled val="1"/>
        </dgm:presLayoutVars>
      </dgm:prSet>
      <dgm:spPr/>
    </dgm:pt>
    <dgm:pt modelId="{0B592D2D-EAE3-4B27-B6F7-70E981F934BA}" type="pres">
      <dgm:prSet presAssocID="{2C1203DC-9D5C-4DA9-932D-602328444948}" presName="Accent4" presStyleCnt="0"/>
      <dgm:spPr/>
    </dgm:pt>
    <dgm:pt modelId="{27C59764-B8A6-4D3D-9074-4F82FDE1EA19}" type="pres">
      <dgm:prSet presAssocID="{2C1203DC-9D5C-4DA9-932D-602328444948}" presName="Accent" presStyleLbl="bgShp" presStyleIdx="3" presStyleCnt="6"/>
      <dgm:spPr/>
    </dgm:pt>
    <dgm:pt modelId="{262C2E54-55E5-49B1-AB63-29AED936D584}" type="pres">
      <dgm:prSet presAssocID="{2C1203DC-9D5C-4DA9-932D-602328444948}" presName="Child4" presStyleLbl="node1" presStyleIdx="3" presStyleCnt="6">
        <dgm:presLayoutVars>
          <dgm:chMax val="0"/>
          <dgm:chPref val="0"/>
          <dgm:bulletEnabled val="1"/>
        </dgm:presLayoutVars>
      </dgm:prSet>
      <dgm:spPr/>
    </dgm:pt>
    <dgm:pt modelId="{98C7F3DB-66BC-4593-B359-9269CD775B9C}" type="pres">
      <dgm:prSet presAssocID="{DA7C1271-7EDF-43C3-902C-55720915A32B}" presName="Accent5" presStyleCnt="0"/>
      <dgm:spPr/>
    </dgm:pt>
    <dgm:pt modelId="{CAF2746D-D2FF-42A6-9ACD-CD69E252263C}" type="pres">
      <dgm:prSet presAssocID="{DA7C1271-7EDF-43C3-902C-55720915A32B}" presName="Accent" presStyleLbl="bgShp" presStyleIdx="4" presStyleCnt="6"/>
      <dgm:spPr/>
    </dgm:pt>
    <dgm:pt modelId="{EB47C8FF-B1D8-4FC9-93B7-3A20717638C5}" type="pres">
      <dgm:prSet presAssocID="{DA7C1271-7EDF-43C3-902C-55720915A32B}" presName="Child5" presStyleLbl="node1" presStyleIdx="4" presStyleCnt="6">
        <dgm:presLayoutVars>
          <dgm:chMax val="0"/>
          <dgm:chPref val="0"/>
          <dgm:bulletEnabled val="1"/>
        </dgm:presLayoutVars>
      </dgm:prSet>
      <dgm:spPr/>
    </dgm:pt>
    <dgm:pt modelId="{C180BD37-7E49-4447-AEB5-1C2A0C3AE52F}" type="pres">
      <dgm:prSet presAssocID="{D496F77D-41A1-45FC-976C-A4930CA2D88A}" presName="Accent6" presStyleCnt="0"/>
      <dgm:spPr/>
    </dgm:pt>
    <dgm:pt modelId="{61EE64BF-7800-4BE0-A60C-4D10EFB46159}" type="pres">
      <dgm:prSet presAssocID="{D496F77D-41A1-45FC-976C-A4930CA2D88A}" presName="Accent" presStyleLbl="bgShp" presStyleIdx="5" presStyleCnt="6"/>
      <dgm:spPr/>
    </dgm:pt>
    <dgm:pt modelId="{B7680CB5-21A3-4C70-8E63-E4015F7FC22D}" type="pres">
      <dgm:prSet presAssocID="{D496F77D-41A1-45FC-976C-A4930CA2D88A}" presName="Child6" presStyleLbl="node1" presStyleIdx="5" presStyleCnt="6">
        <dgm:presLayoutVars>
          <dgm:chMax val="0"/>
          <dgm:chPref val="0"/>
          <dgm:bulletEnabled val="1"/>
        </dgm:presLayoutVars>
      </dgm:prSet>
      <dgm:spPr/>
    </dgm:pt>
  </dgm:ptLst>
  <dgm:cxnLst>
    <dgm:cxn modelId="{51C6610E-EA7A-EE4E-8D5E-F317E67AC620}" type="presOf" srcId="{2C1203DC-9D5C-4DA9-932D-602328444948}" destId="{262C2E54-55E5-49B1-AB63-29AED936D584}" srcOrd="0" destOrd="0" presId="urn:microsoft.com/office/officeart/2011/layout/HexagonRadial"/>
    <dgm:cxn modelId="{54C8C70F-8D2F-4176-AAA0-25CB4B80EE4C}" srcId="{289FD2A1-5AB1-4E0D-906E-EFD8E010785C}" destId="{2C1203DC-9D5C-4DA9-932D-602328444948}" srcOrd="3" destOrd="0" parTransId="{2D281DB2-4014-4A01-A5DA-1F0B6F7C88D2}" sibTransId="{F72FC03B-ACDF-410F-A80F-488F407B4FAB}"/>
    <dgm:cxn modelId="{F48DA324-7FB6-064B-9880-139459138C60}" type="presOf" srcId="{B17F170C-1B30-4423-B422-644FF74E5A58}" destId="{E55E3DDF-1C50-4A32-BAE1-4547D816846E}" srcOrd="0" destOrd="0" presId="urn:microsoft.com/office/officeart/2011/layout/HexagonRadial"/>
    <dgm:cxn modelId="{E6FE6946-6A69-1F41-93FC-BED3261B499A}" type="presOf" srcId="{313041DE-2C4A-49D0-BB7A-D141D73B3BAD}" destId="{CEF3C2AF-126A-470B-8B59-B35F691CD2F1}" srcOrd="0" destOrd="0" presId="urn:microsoft.com/office/officeart/2011/layout/HexagonRadial"/>
    <dgm:cxn modelId="{211B644B-D957-480E-AF97-3F8E91A428ED}" srcId="{289FD2A1-5AB1-4E0D-906E-EFD8E010785C}" destId="{DA7C1271-7EDF-43C3-902C-55720915A32B}" srcOrd="4" destOrd="0" parTransId="{DA2C6654-8DC6-4A64-BB56-58C225340F7C}" sibTransId="{BA1B8536-DA57-4B44-8CD1-D4E5699DF368}"/>
    <dgm:cxn modelId="{AFBA3F70-3FE7-4C6E-97C9-7B1DFA0F8727}" srcId="{289FD2A1-5AB1-4E0D-906E-EFD8E010785C}" destId="{CB3122D8-DB0F-43ED-B162-638D93E5E63D}" srcOrd="0" destOrd="0" parTransId="{E4350B31-7068-49D4-AF48-5A984B90B38B}" sibTransId="{96001FFE-2D83-46D0-9846-43C0606F40F0}"/>
    <dgm:cxn modelId="{D9DF3C54-E82D-4142-8351-879ED7BA8518}" type="presOf" srcId="{D496F77D-41A1-45FC-976C-A4930CA2D88A}" destId="{B7680CB5-21A3-4C70-8E63-E4015F7FC22D}" srcOrd="0" destOrd="0" presId="urn:microsoft.com/office/officeart/2011/layout/HexagonRadial"/>
    <dgm:cxn modelId="{F75267A3-B095-4335-B561-0CC1B8ABD826}" srcId="{289FD2A1-5AB1-4E0D-906E-EFD8E010785C}" destId="{6621140D-69FF-4CB0-99B0-338240FDB59D}" srcOrd="1" destOrd="0" parTransId="{96DF1BE8-F10A-44A3-9C00-2A4DC42B9EDB}" sibTransId="{707A71BB-EE5E-4B0B-BD48-84C488874E87}"/>
    <dgm:cxn modelId="{3A92C6AC-AD67-6547-A1B1-6632B2506295}" type="presOf" srcId="{DA7C1271-7EDF-43C3-902C-55720915A32B}" destId="{EB47C8FF-B1D8-4FC9-93B7-3A20717638C5}" srcOrd="0" destOrd="0" presId="urn:microsoft.com/office/officeart/2011/layout/HexagonRadial"/>
    <dgm:cxn modelId="{DB928BAF-C5A2-4A4F-8CF1-6B9356503DCF}" type="presOf" srcId="{CB3122D8-DB0F-43ED-B162-638D93E5E63D}" destId="{BFF58176-BF87-4782-9918-26615A8E7DDD}" srcOrd="0" destOrd="0" presId="urn:microsoft.com/office/officeart/2011/layout/HexagonRadial"/>
    <dgm:cxn modelId="{AE6976B1-B2E3-494C-A326-0A910A555FCB}" srcId="{289FD2A1-5AB1-4E0D-906E-EFD8E010785C}" destId="{D496F77D-41A1-45FC-976C-A4930CA2D88A}" srcOrd="5" destOrd="0" parTransId="{775BED37-9CB0-40C4-A1FA-636DE89D4920}" sibTransId="{F652EF27-5499-45D8-AC08-4239B5C053EA}"/>
    <dgm:cxn modelId="{212FB2B2-CB9F-4549-88DD-3BDD03F45FF0}" srcId="{313041DE-2C4A-49D0-BB7A-D141D73B3BAD}" destId="{289FD2A1-5AB1-4E0D-906E-EFD8E010785C}" srcOrd="0" destOrd="0" parTransId="{9907F6D2-83B4-4EF1-B66B-50114F013E92}" sibTransId="{2DBF39F9-1068-4319-9DF2-07A72F68FBCB}"/>
    <dgm:cxn modelId="{EFD349B7-6080-8C4B-8830-B9765E289961}" type="presOf" srcId="{6621140D-69FF-4CB0-99B0-338240FDB59D}" destId="{410B9592-63F0-406F-B410-8771B422BD24}" srcOrd="0" destOrd="0" presId="urn:microsoft.com/office/officeart/2011/layout/HexagonRadial"/>
    <dgm:cxn modelId="{4A9D9EC2-FCB5-4477-98BE-BB0A7043CCC4}" srcId="{289FD2A1-5AB1-4E0D-906E-EFD8E010785C}" destId="{B17F170C-1B30-4423-B422-644FF74E5A58}" srcOrd="2" destOrd="0" parTransId="{205E8DF9-7535-460B-9673-6549602FDB45}" sibTransId="{02581688-A4D8-43CC-8056-84F0D00FBE80}"/>
    <dgm:cxn modelId="{A5BDC5EA-467F-425E-8DB2-65ABE5926222}" srcId="{313041DE-2C4A-49D0-BB7A-D141D73B3BAD}" destId="{DD390BB5-372A-4A96-8A59-9937CC4A8C3F}" srcOrd="1" destOrd="0" parTransId="{CE39D6C8-6768-4E82-8B20-C7B93545D1A2}" sibTransId="{C5E1652A-08A1-4994-8319-3A1EF48579E5}"/>
    <dgm:cxn modelId="{01BDD8F6-78A2-5C40-AF67-16F623A54D67}" type="presOf" srcId="{289FD2A1-5AB1-4E0D-906E-EFD8E010785C}" destId="{1FD8A47B-A4BB-4AE0-B7E8-56F59DF10CD8}" srcOrd="0" destOrd="0" presId="urn:microsoft.com/office/officeart/2011/layout/HexagonRadial"/>
    <dgm:cxn modelId="{F1605A66-D872-5143-9C5B-85D3D8183DD0}" type="presParOf" srcId="{CEF3C2AF-126A-470B-8B59-B35F691CD2F1}" destId="{1FD8A47B-A4BB-4AE0-B7E8-56F59DF10CD8}" srcOrd="0" destOrd="0" presId="urn:microsoft.com/office/officeart/2011/layout/HexagonRadial"/>
    <dgm:cxn modelId="{B60E6088-E6A8-7741-8AF5-9447B04DF440}" type="presParOf" srcId="{CEF3C2AF-126A-470B-8B59-B35F691CD2F1}" destId="{5ACD8564-D6FB-46E8-A310-FA27A2FEEE95}" srcOrd="1" destOrd="0" presId="urn:microsoft.com/office/officeart/2011/layout/HexagonRadial"/>
    <dgm:cxn modelId="{F3D8FBFC-7396-0640-A369-DBC829AAB152}" type="presParOf" srcId="{5ACD8564-D6FB-46E8-A310-FA27A2FEEE95}" destId="{1D5190FD-93D9-4A8E-A88F-D54F2DCC483A}" srcOrd="0" destOrd="0" presId="urn:microsoft.com/office/officeart/2011/layout/HexagonRadial"/>
    <dgm:cxn modelId="{2DE000A0-0CC8-D64D-93E4-0038B1ACB34F}" type="presParOf" srcId="{CEF3C2AF-126A-470B-8B59-B35F691CD2F1}" destId="{BFF58176-BF87-4782-9918-26615A8E7DDD}" srcOrd="2" destOrd="0" presId="urn:microsoft.com/office/officeart/2011/layout/HexagonRadial"/>
    <dgm:cxn modelId="{E9216074-0197-E146-AE50-84F540C69BEE}" type="presParOf" srcId="{CEF3C2AF-126A-470B-8B59-B35F691CD2F1}" destId="{23D9436A-EE78-40E5-9F04-7FDB4C17C679}" srcOrd="3" destOrd="0" presId="urn:microsoft.com/office/officeart/2011/layout/HexagonRadial"/>
    <dgm:cxn modelId="{67944714-8FBD-9649-8262-CF66E196697C}" type="presParOf" srcId="{23D9436A-EE78-40E5-9F04-7FDB4C17C679}" destId="{BDB840EA-4559-4778-827A-6DEEB26D7213}" srcOrd="0" destOrd="0" presId="urn:microsoft.com/office/officeart/2011/layout/HexagonRadial"/>
    <dgm:cxn modelId="{4E8D416F-6C90-F34C-A404-3F7F834BB6D6}" type="presParOf" srcId="{CEF3C2AF-126A-470B-8B59-B35F691CD2F1}" destId="{410B9592-63F0-406F-B410-8771B422BD24}" srcOrd="4" destOrd="0" presId="urn:microsoft.com/office/officeart/2011/layout/HexagonRadial"/>
    <dgm:cxn modelId="{71061AA3-867E-B44F-9DBF-4888A8B07F10}" type="presParOf" srcId="{CEF3C2AF-126A-470B-8B59-B35F691CD2F1}" destId="{3AB7FEFF-4864-4A63-8076-1889125EAA1F}" srcOrd="5" destOrd="0" presId="urn:microsoft.com/office/officeart/2011/layout/HexagonRadial"/>
    <dgm:cxn modelId="{E247F3A7-434E-534D-9FE2-8387C419E089}" type="presParOf" srcId="{3AB7FEFF-4864-4A63-8076-1889125EAA1F}" destId="{B86C5035-A307-41F4-AD2A-F756C0AB0971}" srcOrd="0" destOrd="0" presId="urn:microsoft.com/office/officeart/2011/layout/HexagonRadial"/>
    <dgm:cxn modelId="{DB783A87-223E-094E-9A70-72FA74551736}" type="presParOf" srcId="{CEF3C2AF-126A-470B-8B59-B35F691CD2F1}" destId="{E55E3DDF-1C50-4A32-BAE1-4547D816846E}" srcOrd="6" destOrd="0" presId="urn:microsoft.com/office/officeart/2011/layout/HexagonRadial"/>
    <dgm:cxn modelId="{774F33CF-873E-9344-830C-FBA01539B786}" type="presParOf" srcId="{CEF3C2AF-126A-470B-8B59-B35F691CD2F1}" destId="{0B592D2D-EAE3-4B27-B6F7-70E981F934BA}" srcOrd="7" destOrd="0" presId="urn:microsoft.com/office/officeart/2011/layout/HexagonRadial"/>
    <dgm:cxn modelId="{706472FB-6795-CD45-8887-AE0CDA1F5A6B}" type="presParOf" srcId="{0B592D2D-EAE3-4B27-B6F7-70E981F934BA}" destId="{27C59764-B8A6-4D3D-9074-4F82FDE1EA19}" srcOrd="0" destOrd="0" presId="urn:microsoft.com/office/officeart/2011/layout/HexagonRadial"/>
    <dgm:cxn modelId="{6EB480F1-BEBB-014F-9751-E56FE848F6B5}" type="presParOf" srcId="{CEF3C2AF-126A-470B-8B59-B35F691CD2F1}" destId="{262C2E54-55E5-49B1-AB63-29AED936D584}" srcOrd="8" destOrd="0" presId="urn:microsoft.com/office/officeart/2011/layout/HexagonRadial"/>
    <dgm:cxn modelId="{52FBB62C-CB63-5A4D-B016-8AC855646E8E}" type="presParOf" srcId="{CEF3C2AF-126A-470B-8B59-B35F691CD2F1}" destId="{98C7F3DB-66BC-4593-B359-9269CD775B9C}" srcOrd="9" destOrd="0" presId="urn:microsoft.com/office/officeart/2011/layout/HexagonRadial"/>
    <dgm:cxn modelId="{21DE5DFD-4D00-1446-8C15-67DE9A02CCA5}" type="presParOf" srcId="{98C7F3DB-66BC-4593-B359-9269CD775B9C}" destId="{CAF2746D-D2FF-42A6-9ACD-CD69E252263C}" srcOrd="0" destOrd="0" presId="urn:microsoft.com/office/officeart/2011/layout/HexagonRadial"/>
    <dgm:cxn modelId="{5A198BBA-A29D-BE41-B422-0B3DF8507BB4}" type="presParOf" srcId="{CEF3C2AF-126A-470B-8B59-B35F691CD2F1}" destId="{EB47C8FF-B1D8-4FC9-93B7-3A20717638C5}" srcOrd="10" destOrd="0" presId="urn:microsoft.com/office/officeart/2011/layout/HexagonRadial"/>
    <dgm:cxn modelId="{BC2D62E3-2A88-BB46-8623-C64D53B9C809}" type="presParOf" srcId="{CEF3C2AF-126A-470B-8B59-B35F691CD2F1}" destId="{C180BD37-7E49-4447-AEB5-1C2A0C3AE52F}" srcOrd="11" destOrd="0" presId="urn:microsoft.com/office/officeart/2011/layout/HexagonRadial"/>
    <dgm:cxn modelId="{F7FF5E87-5FC1-0C4B-B412-722A68C482F2}" type="presParOf" srcId="{C180BD37-7E49-4447-AEB5-1C2A0C3AE52F}" destId="{61EE64BF-7800-4BE0-A60C-4D10EFB46159}" srcOrd="0" destOrd="0" presId="urn:microsoft.com/office/officeart/2011/layout/HexagonRadial"/>
    <dgm:cxn modelId="{DEE59BB8-0799-3746-9E29-E32E59C34C04}" type="presParOf" srcId="{CEF3C2AF-126A-470B-8B59-B35F691CD2F1}" destId="{B7680CB5-21A3-4C70-8E63-E4015F7FC22D}" srcOrd="12" destOrd="0" presId="urn:microsoft.com/office/officeart/2011/layout/HexagonRadial"/>
  </dgm:cxnLst>
  <dgm:bg>
    <a:noFill/>
    <a:effectLst>
      <a:glow rad="127000">
        <a:schemeClr val="bg1"/>
      </a:glow>
    </a:effectLst>
  </dgm:bg>
  <dgm:whole>
    <a:ln>
      <a:solidFill>
        <a:schemeClr val="l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54B5C7-FD2D-41BA-9B06-7F994B263DEC}" type="doc">
      <dgm:prSet loTypeId="urn:microsoft.com/office/officeart/2005/8/layout/process2" loCatId="process" qsTypeId="urn:microsoft.com/office/officeart/2005/8/quickstyle/simple1" qsCatId="simple" csTypeId="urn:microsoft.com/office/officeart/2005/8/colors/accent1_2" csCatId="accent1" phldr="1"/>
      <dgm:spPr/>
    </dgm:pt>
    <dgm:pt modelId="{077B7B6E-F5BA-446A-9401-1EE040EC45C6}">
      <dgm:prSet phldrT="[Text]"/>
      <dgm:spPr>
        <a:solidFill>
          <a:schemeClr val="accent1">
            <a:lumMod val="20000"/>
            <a:lumOff val="80000"/>
          </a:schemeClr>
        </a:solidFill>
      </dgm:spPr>
      <dgm:t>
        <a:bodyPr/>
        <a:lstStyle/>
        <a:p>
          <a:r>
            <a:rPr lang="en-US" b="1" dirty="0">
              <a:solidFill>
                <a:schemeClr val="tx1"/>
              </a:solidFill>
            </a:rPr>
            <a:t>Stage 1 (Immediate)</a:t>
          </a:r>
        </a:p>
        <a:p>
          <a:r>
            <a:rPr lang="en-US" b="1" dirty="0">
              <a:solidFill>
                <a:schemeClr val="tx1"/>
              </a:solidFill>
            </a:rPr>
            <a:t>Palliate immediate discomfort and provide social support</a:t>
          </a:r>
        </a:p>
      </dgm:t>
    </dgm:pt>
    <dgm:pt modelId="{102C8ACC-89A7-4E1B-A732-DD628E895D0A}" type="parTrans" cxnId="{2D44FEC3-8AF7-428D-8EDC-D4F2430A2A4C}">
      <dgm:prSet/>
      <dgm:spPr/>
      <dgm:t>
        <a:bodyPr/>
        <a:lstStyle/>
        <a:p>
          <a:endParaRPr lang="en-US" b="1"/>
        </a:p>
      </dgm:t>
    </dgm:pt>
    <dgm:pt modelId="{A1D8923F-2F9A-4F84-A233-3CFD1003559E}" type="sibTrans" cxnId="{2D44FEC3-8AF7-428D-8EDC-D4F2430A2A4C}">
      <dgm:prSet/>
      <dgm:spPr>
        <a:solidFill>
          <a:schemeClr val="tx2">
            <a:lumMod val="20000"/>
            <a:lumOff val="80000"/>
          </a:schemeClr>
        </a:solidFill>
      </dgm:spPr>
      <dgm:t>
        <a:bodyPr/>
        <a:lstStyle/>
        <a:p>
          <a:endParaRPr lang="en-US" b="1"/>
        </a:p>
      </dgm:t>
    </dgm:pt>
    <dgm:pt modelId="{C7C698F0-46A7-4A29-9BB9-C35B56E84E8F}">
      <dgm:prSet phldrT="[Text]"/>
      <dgm:spPr>
        <a:solidFill>
          <a:schemeClr val="accent6">
            <a:lumMod val="20000"/>
            <a:lumOff val="80000"/>
          </a:schemeClr>
        </a:solidFill>
      </dgm:spPr>
      <dgm:t>
        <a:bodyPr/>
        <a:lstStyle/>
        <a:p>
          <a:r>
            <a:rPr lang="en-US" b="1" dirty="0">
              <a:solidFill>
                <a:schemeClr val="tx1"/>
              </a:solidFill>
            </a:rPr>
            <a:t>Stage 2 (Short-term)</a:t>
          </a:r>
        </a:p>
        <a:p>
          <a:r>
            <a:rPr lang="en-US" b="1" dirty="0">
              <a:solidFill>
                <a:schemeClr val="tx1"/>
              </a:solidFill>
            </a:rPr>
            <a:t>Provide psychoeducation and enhance coping skills</a:t>
          </a:r>
        </a:p>
      </dgm:t>
    </dgm:pt>
    <dgm:pt modelId="{6F1B4027-C000-4E20-87E1-7294D065937D}" type="parTrans" cxnId="{5A0BECDF-04D5-49F1-B873-886CD31962A4}">
      <dgm:prSet/>
      <dgm:spPr/>
      <dgm:t>
        <a:bodyPr/>
        <a:lstStyle/>
        <a:p>
          <a:endParaRPr lang="en-US" b="1"/>
        </a:p>
      </dgm:t>
    </dgm:pt>
    <dgm:pt modelId="{C3A5D65D-B72A-4539-BF15-806B511716F2}" type="sibTrans" cxnId="{5A0BECDF-04D5-49F1-B873-886CD31962A4}">
      <dgm:prSet/>
      <dgm:spPr>
        <a:solidFill>
          <a:schemeClr val="accent6">
            <a:lumMod val="20000"/>
            <a:lumOff val="80000"/>
          </a:schemeClr>
        </a:solidFill>
      </dgm:spPr>
      <dgm:t>
        <a:bodyPr/>
        <a:lstStyle/>
        <a:p>
          <a:endParaRPr lang="en-US" b="1"/>
        </a:p>
      </dgm:t>
    </dgm:pt>
    <dgm:pt modelId="{625DF2D9-303A-4B64-A82C-5CCCBB537B49}">
      <dgm:prSet phldrT="[Text]"/>
      <dgm:spPr>
        <a:solidFill>
          <a:srgbClr val="DDD3E3"/>
        </a:solidFill>
      </dgm:spPr>
      <dgm:t>
        <a:bodyPr/>
        <a:lstStyle/>
        <a:p>
          <a:r>
            <a:rPr lang="en-US" b="1" dirty="0">
              <a:solidFill>
                <a:schemeClr val="tx1"/>
              </a:solidFill>
            </a:rPr>
            <a:t>Stage 3 (Long-term)</a:t>
          </a:r>
        </a:p>
        <a:p>
          <a:r>
            <a:rPr lang="en-US" b="1" dirty="0">
              <a:solidFill>
                <a:schemeClr val="tx1"/>
              </a:solidFill>
            </a:rPr>
            <a:t>Treat specific trauma issues</a:t>
          </a:r>
        </a:p>
      </dgm:t>
    </dgm:pt>
    <dgm:pt modelId="{85FA4E37-32D2-4AF4-A20C-B23429A3EC4F}" type="parTrans" cxnId="{338982C7-9CC2-4143-95D6-BB2BE0366085}">
      <dgm:prSet/>
      <dgm:spPr/>
      <dgm:t>
        <a:bodyPr/>
        <a:lstStyle/>
        <a:p>
          <a:endParaRPr lang="en-US" b="1"/>
        </a:p>
      </dgm:t>
    </dgm:pt>
    <dgm:pt modelId="{C0837318-350C-43CC-A22C-D0DF5016F720}" type="sibTrans" cxnId="{338982C7-9CC2-4143-95D6-BB2BE0366085}">
      <dgm:prSet/>
      <dgm:spPr/>
      <dgm:t>
        <a:bodyPr/>
        <a:lstStyle/>
        <a:p>
          <a:endParaRPr lang="en-US" b="1"/>
        </a:p>
      </dgm:t>
    </dgm:pt>
    <dgm:pt modelId="{019C53A2-B727-472F-A20B-3253121C0E07}" type="pres">
      <dgm:prSet presAssocID="{DA54B5C7-FD2D-41BA-9B06-7F994B263DEC}" presName="linearFlow" presStyleCnt="0">
        <dgm:presLayoutVars>
          <dgm:resizeHandles val="exact"/>
        </dgm:presLayoutVars>
      </dgm:prSet>
      <dgm:spPr/>
    </dgm:pt>
    <dgm:pt modelId="{8FD8DA77-9FD3-4750-83F1-0025BD9E5228}" type="pres">
      <dgm:prSet presAssocID="{077B7B6E-F5BA-446A-9401-1EE040EC45C6}" presName="node" presStyleLbl="node1" presStyleIdx="0" presStyleCnt="3" custScaleX="228947" custLinFactNeighborY="-3432">
        <dgm:presLayoutVars>
          <dgm:bulletEnabled val="1"/>
        </dgm:presLayoutVars>
      </dgm:prSet>
      <dgm:spPr/>
    </dgm:pt>
    <dgm:pt modelId="{C5C63A88-50F4-49DF-B762-897BB3A8C2A7}" type="pres">
      <dgm:prSet presAssocID="{A1D8923F-2F9A-4F84-A233-3CFD1003559E}" presName="sibTrans" presStyleLbl="sibTrans2D1" presStyleIdx="0" presStyleCnt="2"/>
      <dgm:spPr/>
    </dgm:pt>
    <dgm:pt modelId="{AB6361BD-7EAB-4AF1-83D6-410D9ECFC6F2}" type="pres">
      <dgm:prSet presAssocID="{A1D8923F-2F9A-4F84-A233-3CFD1003559E}" presName="connectorText" presStyleLbl="sibTrans2D1" presStyleIdx="0" presStyleCnt="2"/>
      <dgm:spPr/>
    </dgm:pt>
    <dgm:pt modelId="{F7D7ABFD-8EDE-42AF-8A84-1DE0171555B7}" type="pres">
      <dgm:prSet presAssocID="{C7C698F0-46A7-4A29-9BB9-C35B56E84E8F}" presName="node" presStyleLbl="node1" presStyleIdx="1" presStyleCnt="3" custScaleX="232895" custLinFactNeighborY="-9123">
        <dgm:presLayoutVars>
          <dgm:bulletEnabled val="1"/>
        </dgm:presLayoutVars>
      </dgm:prSet>
      <dgm:spPr/>
    </dgm:pt>
    <dgm:pt modelId="{48FF93A2-74E8-4F1E-852C-A63838706048}" type="pres">
      <dgm:prSet presAssocID="{C3A5D65D-B72A-4539-BF15-806B511716F2}" presName="sibTrans" presStyleLbl="sibTrans2D1" presStyleIdx="1" presStyleCnt="2"/>
      <dgm:spPr/>
    </dgm:pt>
    <dgm:pt modelId="{7772FFEB-6DED-4687-9F9B-EBA062073C3A}" type="pres">
      <dgm:prSet presAssocID="{C3A5D65D-B72A-4539-BF15-806B511716F2}" presName="connectorText" presStyleLbl="sibTrans2D1" presStyleIdx="1" presStyleCnt="2"/>
      <dgm:spPr/>
    </dgm:pt>
    <dgm:pt modelId="{97C45D0F-88EA-4A69-A16E-297E8DC27B25}" type="pres">
      <dgm:prSet presAssocID="{625DF2D9-303A-4B64-A82C-5CCCBB537B49}" presName="node" presStyleLbl="node1" presStyleIdx="2" presStyleCnt="3" custScaleX="228947" custLinFactNeighborY="-12164">
        <dgm:presLayoutVars>
          <dgm:bulletEnabled val="1"/>
        </dgm:presLayoutVars>
      </dgm:prSet>
      <dgm:spPr/>
    </dgm:pt>
  </dgm:ptLst>
  <dgm:cxnLst>
    <dgm:cxn modelId="{A092CB0D-2EAA-411A-B4C9-9145F64791CA}" type="presOf" srcId="{A1D8923F-2F9A-4F84-A233-3CFD1003559E}" destId="{AB6361BD-7EAB-4AF1-83D6-410D9ECFC6F2}" srcOrd="1" destOrd="0" presId="urn:microsoft.com/office/officeart/2005/8/layout/process2"/>
    <dgm:cxn modelId="{0A3AAF27-F5F8-4B2A-86C9-987D96B0D044}" type="presOf" srcId="{DA54B5C7-FD2D-41BA-9B06-7F994B263DEC}" destId="{019C53A2-B727-472F-A20B-3253121C0E07}" srcOrd="0" destOrd="0" presId="urn:microsoft.com/office/officeart/2005/8/layout/process2"/>
    <dgm:cxn modelId="{68EF2F3B-AC91-488F-AE6C-0B50FBAAF177}" type="presOf" srcId="{C3A5D65D-B72A-4539-BF15-806B511716F2}" destId="{7772FFEB-6DED-4687-9F9B-EBA062073C3A}" srcOrd="1" destOrd="0" presId="urn:microsoft.com/office/officeart/2005/8/layout/process2"/>
    <dgm:cxn modelId="{8198708E-8FF6-41FE-9267-8692D9472417}" type="presOf" srcId="{625DF2D9-303A-4B64-A82C-5CCCBB537B49}" destId="{97C45D0F-88EA-4A69-A16E-297E8DC27B25}" srcOrd="0" destOrd="0" presId="urn:microsoft.com/office/officeart/2005/8/layout/process2"/>
    <dgm:cxn modelId="{7A0B2EB4-90E4-4408-A254-0B73BBC433A9}" type="presOf" srcId="{C3A5D65D-B72A-4539-BF15-806B511716F2}" destId="{48FF93A2-74E8-4F1E-852C-A63838706048}" srcOrd="0" destOrd="0" presId="urn:microsoft.com/office/officeart/2005/8/layout/process2"/>
    <dgm:cxn modelId="{64193BBE-5E22-4887-ADCC-2F2D11720AC7}" type="presOf" srcId="{A1D8923F-2F9A-4F84-A233-3CFD1003559E}" destId="{C5C63A88-50F4-49DF-B762-897BB3A8C2A7}" srcOrd="0" destOrd="0" presId="urn:microsoft.com/office/officeart/2005/8/layout/process2"/>
    <dgm:cxn modelId="{2D44FEC3-8AF7-428D-8EDC-D4F2430A2A4C}" srcId="{DA54B5C7-FD2D-41BA-9B06-7F994B263DEC}" destId="{077B7B6E-F5BA-446A-9401-1EE040EC45C6}" srcOrd="0" destOrd="0" parTransId="{102C8ACC-89A7-4E1B-A732-DD628E895D0A}" sibTransId="{A1D8923F-2F9A-4F84-A233-3CFD1003559E}"/>
    <dgm:cxn modelId="{338982C7-9CC2-4143-95D6-BB2BE0366085}" srcId="{DA54B5C7-FD2D-41BA-9B06-7F994B263DEC}" destId="{625DF2D9-303A-4B64-A82C-5CCCBB537B49}" srcOrd="2" destOrd="0" parTransId="{85FA4E37-32D2-4AF4-A20C-B23429A3EC4F}" sibTransId="{C0837318-350C-43CC-A22C-D0DF5016F720}"/>
    <dgm:cxn modelId="{DCDB00D9-7983-4589-9950-87E84D80A3EF}" type="presOf" srcId="{C7C698F0-46A7-4A29-9BB9-C35B56E84E8F}" destId="{F7D7ABFD-8EDE-42AF-8A84-1DE0171555B7}" srcOrd="0" destOrd="0" presId="urn:microsoft.com/office/officeart/2005/8/layout/process2"/>
    <dgm:cxn modelId="{5A0BECDF-04D5-49F1-B873-886CD31962A4}" srcId="{DA54B5C7-FD2D-41BA-9B06-7F994B263DEC}" destId="{C7C698F0-46A7-4A29-9BB9-C35B56E84E8F}" srcOrd="1" destOrd="0" parTransId="{6F1B4027-C000-4E20-87E1-7294D065937D}" sibTransId="{C3A5D65D-B72A-4539-BF15-806B511716F2}"/>
    <dgm:cxn modelId="{B73A0EF2-0A2B-470E-A987-952FE4A0C52E}" type="presOf" srcId="{077B7B6E-F5BA-446A-9401-1EE040EC45C6}" destId="{8FD8DA77-9FD3-4750-83F1-0025BD9E5228}" srcOrd="0" destOrd="0" presId="urn:microsoft.com/office/officeart/2005/8/layout/process2"/>
    <dgm:cxn modelId="{064139FD-093F-4BCE-9B82-4A194B398E3F}" type="presParOf" srcId="{019C53A2-B727-472F-A20B-3253121C0E07}" destId="{8FD8DA77-9FD3-4750-83F1-0025BD9E5228}" srcOrd="0" destOrd="0" presId="urn:microsoft.com/office/officeart/2005/8/layout/process2"/>
    <dgm:cxn modelId="{3006D324-B176-4AB7-9A8E-6385F650B398}" type="presParOf" srcId="{019C53A2-B727-472F-A20B-3253121C0E07}" destId="{C5C63A88-50F4-49DF-B762-897BB3A8C2A7}" srcOrd="1" destOrd="0" presId="urn:microsoft.com/office/officeart/2005/8/layout/process2"/>
    <dgm:cxn modelId="{5EF8492A-B72A-4151-9B6F-A42F98D13127}" type="presParOf" srcId="{C5C63A88-50F4-49DF-B762-897BB3A8C2A7}" destId="{AB6361BD-7EAB-4AF1-83D6-410D9ECFC6F2}" srcOrd="0" destOrd="0" presId="urn:microsoft.com/office/officeart/2005/8/layout/process2"/>
    <dgm:cxn modelId="{C8D81236-34A6-4766-B5B0-BD7909DDDC92}" type="presParOf" srcId="{019C53A2-B727-472F-A20B-3253121C0E07}" destId="{F7D7ABFD-8EDE-42AF-8A84-1DE0171555B7}" srcOrd="2" destOrd="0" presId="urn:microsoft.com/office/officeart/2005/8/layout/process2"/>
    <dgm:cxn modelId="{F50AE605-6080-42EA-AD2D-09BB97128AB7}" type="presParOf" srcId="{019C53A2-B727-472F-A20B-3253121C0E07}" destId="{48FF93A2-74E8-4F1E-852C-A63838706048}" srcOrd="3" destOrd="0" presId="urn:microsoft.com/office/officeart/2005/8/layout/process2"/>
    <dgm:cxn modelId="{BAA008E4-14BE-4A85-9BEA-36345CE846A3}" type="presParOf" srcId="{48FF93A2-74E8-4F1E-852C-A63838706048}" destId="{7772FFEB-6DED-4687-9F9B-EBA062073C3A}" srcOrd="0" destOrd="0" presId="urn:microsoft.com/office/officeart/2005/8/layout/process2"/>
    <dgm:cxn modelId="{2B3F91D4-69A3-4EF8-9F25-15A518CF0FFA}" type="presParOf" srcId="{019C53A2-B727-472F-A20B-3253121C0E07}" destId="{97C45D0F-88EA-4A69-A16E-297E8DC27B25}"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C38EA7-47DE-46A2-BE75-1DCF8E13024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56498614-78CA-4415-BB1E-8299A88063FC}">
      <dgm:prSet phldrT="[Text]" custT="1"/>
      <dgm:spPr/>
      <dgm:t>
        <a:bodyPr/>
        <a:lstStyle/>
        <a:p>
          <a:pPr>
            <a:buFont typeface="+mj-lt"/>
            <a:buAutoNum type="arabicPeriod"/>
          </a:pPr>
          <a:r>
            <a:rPr lang="en-US" sz="2400" b="1" dirty="0">
              <a:solidFill>
                <a:schemeClr val="bg1"/>
              </a:solidFill>
              <a:latin typeface="Georgia" panose="02040502050405020303" pitchFamily="18" charset="0"/>
            </a:rPr>
            <a:t> Intrusions/re-experiencing</a:t>
          </a:r>
        </a:p>
      </dgm:t>
    </dgm:pt>
    <dgm:pt modelId="{B1FFA065-D970-4807-9CE3-19D522FDAAEA}" type="parTrans" cxnId="{3A612EED-A4BB-4B84-9A39-628A93F5DB7D}">
      <dgm:prSet/>
      <dgm:spPr/>
      <dgm:t>
        <a:bodyPr/>
        <a:lstStyle/>
        <a:p>
          <a:endParaRPr lang="en-US"/>
        </a:p>
      </dgm:t>
    </dgm:pt>
    <dgm:pt modelId="{D4358CA9-4FFE-4F14-BABC-6DF60DF535F4}" type="sibTrans" cxnId="{3A612EED-A4BB-4B84-9A39-628A93F5DB7D}">
      <dgm:prSet/>
      <dgm:spPr/>
      <dgm:t>
        <a:bodyPr/>
        <a:lstStyle/>
        <a:p>
          <a:endParaRPr lang="en-US"/>
        </a:p>
      </dgm:t>
    </dgm:pt>
    <dgm:pt modelId="{F77691A9-F956-406C-997B-049D1336DDCC}">
      <dgm:prSet phldrT="[Text]" custT="1"/>
      <dgm:spPr/>
      <dgm:t>
        <a:bodyPr/>
        <a:lstStyle/>
        <a:p>
          <a:pPr>
            <a:buFont typeface="+mj-lt"/>
            <a:buAutoNum type="arabicPeriod"/>
          </a:pPr>
          <a:r>
            <a:rPr lang="en-US" sz="2400" b="1" dirty="0">
              <a:solidFill>
                <a:schemeClr val="bg1"/>
              </a:solidFill>
              <a:latin typeface="Georgia" panose="02040502050405020303" pitchFamily="18" charset="0"/>
            </a:rPr>
            <a:t> Avoidance</a:t>
          </a:r>
        </a:p>
      </dgm:t>
    </dgm:pt>
    <dgm:pt modelId="{E4EC3656-D442-40A3-A7DB-D4E622806E5C}" type="parTrans" cxnId="{D872C69F-00C1-4CB1-B619-74E9786003EB}">
      <dgm:prSet/>
      <dgm:spPr/>
      <dgm:t>
        <a:bodyPr/>
        <a:lstStyle/>
        <a:p>
          <a:endParaRPr lang="en-US"/>
        </a:p>
      </dgm:t>
    </dgm:pt>
    <dgm:pt modelId="{68C31EE8-8931-4299-8F8F-200AD237643C}" type="sibTrans" cxnId="{D872C69F-00C1-4CB1-B619-74E9786003EB}">
      <dgm:prSet/>
      <dgm:spPr/>
      <dgm:t>
        <a:bodyPr/>
        <a:lstStyle/>
        <a:p>
          <a:endParaRPr lang="en-US"/>
        </a:p>
      </dgm:t>
    </dgm:pt>
    <dgm:pt modelId="{6A2E9569-CED4-4945-A81F-BABF672F4BEE}">
      <dgm:prSet phldrT="[Text]" custT="1"/>
      <dgm:spPr/>
      <dgm:t>
        <a:bodyPr/>
        <a:lstStyle/>
        <a:p>
          <a:pPr>
            <a:buFont typeface="+mj-lt"/>
            <a:buAutoNum type="arabicPeriod"/>
          </a:pPr>
          <a:r>
            <a:rPr lang="en-US" sz="2400" b="1" dirty="0">
              <a:solidFill>
                <a:schemeClr val="bg1"/>
              </a:solidFill>
              <a:latin typeface="Georgia" panose="02040502050405020303" pitchFamily="18" charset="0"/>
              <a:ea typeface="Osaka" charset="0"/>
              <a:cs typeface="Osaka" charset="0"/>
            </a:rPr>
            <a:t> Neg. alterations in cognitions and mood</a:t>
          </a:r>
          <a:endParaRPr lang="en-US" sz="2400" b="1" dirty="0">
            <a:solidFill>
              <a:schemeClr val="bg1"/>
            </a:solidFill>
            <a:latin typeface="Georgia" panose="02040502050405020303" pitchFamily="18" charset="0"/>
          </a:endParaRPr>
        </a:p>
      </dgm:t>
    </dgm:pt>
    <dgm:pt modelId="{22657C9D-91C6-4E61-A45B-5963326C18DC}" type="parTrans" cxnId="{EBDB94AD-8713-4B5C-A658-C5A8FCDA5C5F}">
      <dgm:prSet/>
      <dgm:spPr/>
      <dgm:t>
        <a:bodyPr/>
        <a:lstStyle/>
        <a:p>
          <a:endParaRPr lang="en-US"/>
        </a:p>
      </dgm:t>
    </dgm:pt>
    <dgm:pt modelId="{6D344623-E504-4AB3-8A40-057EA0F6B5EE}" type="sibTrans" cxnId="{EBDB94AD-8713-4B5C-A658-C5A8FCDA5C5F}">
      <dgm:prSet/>
      <dgm:spPr/>
      <dgm:t>
        <a:bodyPr/>
        <a:lstStyle/>
        <a:p>
          <a:endParaRPr lang="en-US"/>
        </a:p>
      </dgm:t>
    </dgm:pt>
    <dgm:pt modelId="{8888DFC3-E7F2-48A8-8A71-6AE5AD6CAC52}">
      <dgm:prSet phldrT="[Text]" custT="1"/>
      <dgm:spPr/>
      <dgm:t>
        <a:bodyPr/>
        <a:lstStyle/>
        <a:p>
          <a:pPr>
            <a:buFont typeface="+mj-lt"/>
            <a:buAutoNum type="arabicPeriod"/>
          </a:pPr>
          <a:r>
            <a:rPr lang="en-US" sz="2400" b="1" dirty="0">
              <a:solidFill>
                <a:schemeClr val="bg1"/>
              </a:solidFill>
              <a:latin typeface="Georgia" panose="02040502050405020303" pitchFamily="18" charset="0"/>
            </a:rPr>
            <a:t> A</a:t>
          </a:r>
          <a:r>
            <a:rPr lang="en-US" sz="2400" b="1" dirty="0">
              <a:solidFill>
                <a:schemeClr val="bg1"/>
              </a:solidFill>
              <a:latin typeface="Georgia" panose="02040502050405020303" pitchFamily="18" charset="0"/>
              <a:ea typeface="Osaka" charset="0"/>
              <a:cs typeface="Osaka" charset="0"/>
            </a:rPr>
            <a:t>lterations in arousal and reactivity</a:t>
          </a:r>
          <a:endParaRPr lang="en-US" sz="2400" b="1" dirty="0">
            <a:solidFill>
              <a:schemeClr val="bg1"/>
            </a:solidFill>
            <a:latin typeface="Georgia" panose="02040502050405020303" pitchFamily="18" charset="0"/>
          </a:endParaRPr>
        </a:p>
      </dgm:t>
    </dgm:pt>
    <dgm:pt modelId="{959DA831-7866-44D3-8FB0-6A79A9C495B0}" type="parTrans" cxnId="{396433FB-78F5-4740-A802-F53AFBCF97CC}">
      <dgm:prSet/>
      <dgm:spPr/>
      <dgm:t>
        <a:bodyPr/>
        <a:lstStyle/>
        <a:p>
          <a:endParaRPr lang="en-US"/>
        </a:p>
      </dgm:t>
    </dgm:pt>
    <dgm:pt modelId="{83204F21-EE58-4CDD-A878-BC59D1935D71}" type="sibTrans" cxnId="{396433FB-78F5-4740-A802-F53AFBCF97CC}">
      <dgm:prSet/>
      <dgm:spPr/>
      <dgm:t>
        <a:bodyPr/>
        <a:lstStyle/>
        <a:p>
          <a:endParaRPr lang="en-US"/>
        </a:p>
      </dgm:t>
    </dgm:pt>
    <dgm:pt modelId="{08C5C222-E204-4DD9-BA80-76212D7E9061}">
      <dgm:prSet phldrT="[Text]" custT="1"/>
      <dgm:spPr/>
      <dgm:t>
        <a:bodyPr/>
        <a:lstStyle/>
        <a:p>
          <a:pPr>
            <a:buFont typeface="Wingdings" panose="05000000000000000000" pitchFamily="2" charset="2"/>
            <a:buChar char="ü"/>
          </a:pPr>
          <a:r>
            <a:rPr lang="en-US" sz="2000" b="0" dirty="0">
              <a:solidFill>
                <a:schemeClr val="bg1"/>
              </a:solidFill>
              <a:latin typeface="Georgia" panose="02040502050405020303" pitchFamily="18" charset="0"/>
            </a:rPr>
            <a:t>1 of 5 symptoms required</a:t>
          </a:r>
        </a:p>
      </dgm:t>
    </dgm:pt>
    <dgm:pt modelId="{B64816F6-4E61-4DAF-AD73-35E783F820DB}" type="parTrans" cxnId="{4F11BBD5-E92B-4E81-84DC-A51961DBCBB9}">
      <dgm:prSet/>
      <dgm:spPr/>
      <dgm:t>
        <a:bodyPr/>
        <a:lstStyle/>
        <a:p>
          <a:endParaRPr lang="en-US"/>
        </a:p>
      </dgm:t>
    </dgm:pt>
    <dgm:pt modelId="{CCE66A80-BE02-41EE-A1EF-8A383B9440EB}" type="sibTrans" cxnId="{4F11BBD5-E92B-4E81-84DC-A51961DBCBB9}">
      <dgm:prSet/>
      <dgm:spPr/>
      <dgm:t>
        <a:bodyPr/>
        <a:lstStyle/>
        <a:p>
          <a:endParaRPr lang="en-US"/>
        </a:p>
      </dgm:t>
    </dgm:pt>
    <dgm:pt modelId="{0E2ACF43-7E55-403C-B262-48299B948944}">
      <dgm:prSet phldrT="[Text]" custT="1"/>
      <dgm:spPr/>
      <dgm:t>
        <a:bodyPr/>
        <a:lstStyle/>
        <a:p>
          <a:pPr>
            <a:buFont typeface="Wingdings" panose="05000000000000000000" pitchFamily="2" charset="2"/>
            <a:buChar char="ü"/>
          </a:pPr>
          <a:r>
            <a:rPr lang="en-US" sz="2000" b="0" dirty="0">
              <a:solidFill>
                <a:schemeClr val="bg1"/>
              </a:solidFill>
              <a:latin typeface="Georgia" panose="02040502050405020303" pitchFamily="18" charset="0"/>
            </a:rPr>
            <a:t>1 of 2 symptoms required</a:t>
          </a:r>
        </a:p>
      </dgm:t>
    </dgm:pt>
    <dgm:pt modelId="{F728015E-D040-4BED-A12D-F9461F223B05}" type="parTrans" cxnId="{BE4204A9-DBE8-4886-AD1A-7A41E58D0040}">
      <dgm:prSet/>
      <dgm:spPr/>
      <dgm:t>
        <a:bodyPr/>
        <a:lstStyle/>
        <a:p>
          <a:endParaRPr lang="en-US"/>
        </a:p>
      </dgm:t>
    </dgm:pt>
    <dgm:pt modelId="{C326A014-37B9-4913-8FCD-3A2D67C8C337}" type="sibTrans" cxnId="{BE4204A9-DBE8-4886-AD1A-7A41E58D0040}">
      <dgm:prSet/>
      <dgm:spPr/>
      <dgm:t>
        <a:bodyPr/>
        <a:lstStyle/>
        <a:p>
          <a:endParaRPr lang="en-US"/>
        </a:p>
      </dgm:t>
    </dgm:pt>
    <dgm:pt modelId="{F2F42C25-6891-4D07-9A6A-670607E49E90}">
      <dgm:prSet phldrT="[Text]" custT="1"/>
      <dgm:spPr/>
      <dgm:t>
        <a:bodyPr/>
        <a:lstStyle/>
        <a:p>
          <a:pPr>
            <a:buFont typeface="Wingdings" panose="05000000000000000000" pitchFamily="2" charset="2"/>
            <a:buChar char="ü"/>
          </a:pPr>
          <a:r>
            <a:rPr lang="en-US" sz="2000" b="0" dirty="0">
              <a:solidFill>
                <a:schemeClr val="bg1"/>
              </a:solidFill>
              <a:latin typeface="Georgia" panose="02040502050405020303" pitchFamily="18" charset="0"/>
            </a:rPr>
            <a:t>2 of 7 symptoms required</a:t>
          </a:r>
        </a:p>
      </dgm:t>
    </dgm:pt>
    <dgm:pt modelId="{E4BB8927-160D-4928-A861-39375FFFFEB4}" type="parTrans" cxnId="{71AD06D5-BC88-41A0-B1E8-6A55671C6653}">
      <dgm:prSet/>
      <dgm:spPr/>
      <dgm:t>
        <a:bodyPr/>
        <a:lstStyle/>
        <a:p>
          <a:endParaRPr lang="en-US"/>
        </a:p>
      </dgm:t>
    </dgm:pt>
    <dgm:pt modelId="{F3C7E090-4B5C-4717-B501-8020FB05F949}" type="sibTrans" cxnId="{71AD06D5-BC88-41A0-B1E8-6A55671C6653}">
      <dgm:prSet/>
      <dgm:spPr/>
      <dgm:t>
        <a:bodyPr/>
        <a:lstStyle/>
        <a:p>
          <a:endParaRPr lang="en-US"/>
        </a:p>
      </dgm:t>
    </dgm:pt>
    <dgm:pt modelId="{5B657C65-9D2E-4865-BAF1-E6FC2755A1E1}">
      <dgm:prSet phldrT="[Text]" custT="1"/>
      <dgm:spPr/>
      <dgm:t>
        <a:bodyPr/>
        <a:lstStyle/>
        <a:p>
          <a:pPr>
            <a:buFont typeface="Wingdings" panose="05000000000000000000" pitchFamily="2" charset="2"/>
            <a:buChar char="ü"/>
          </a:pPr>
          <a:r>
            <a:rPr lang="en-US" sz="2000" b="0" dirty="0">
              <a:solidFill>
                <a:schemeClr val="bg1"/>
              </a:solidFill>
              <a:latin typeface="Georgia" panose="02040502050405020303" pitchFamily="18" charset="0"/>
            </a:rPr>
            <a:t>2 of 6 symptoms required</a:t>
          </a:r>
        </a:p>
      </dgm:t>
    </dgm:pt>
    <dgm:pt modelId="{94D73A0E-66D6-4B5F-B1EC-03C1BE58F4C7}" type="parTrans" cxnId="{AEEF6619-108A-4B37-8334-6657A94CE5EE}">
      <dgm:prSet/>
      <dgm:spPr/>
      <dgm:t>
        <a:bodyPr/>
        <a:lstStyle/>
        <a:p>
          <a:endParaRPr lang="en-US"/>
        </a:p>
      </dgm:t>
    </dgm:pt>
    <dgm:pt modelId="{0072FA45-CF46-4741-A7F2-5781AA700C15}" type="sibTrans" cxnId="{AEEF6619-108A-4B37-8334-6657A94CE5EE}">
      <dgm:prSet/>
      <dgm:spPr/>
      <dgm:t>
        <a:bodyPr/>
        <a:lstStyle/>
        <a:p>
          <a:endParaRPr lang="en-US"/>
        </a:p>
      </dgm:t>
    </dgm:pt>
    <dgm:pt modelId="{58615AEE-9503-4273-B571-45C2910628BC}">
      <dgm:prSet phldrT="[Text]" custT="1"/>
      <dgm:spPr>
        <a:blipFill rotWithShape="0">
          <a:blip xmlns:r="http://schemas.openxmlformats.org/officeDocument/2006/relationships" r:embed="rId1"/>
          <a:srcRect/>
          <a:stretch>
            <a:fillRect/>
          </a:stretch>
        </a:blipFill>
      </dgm:spPr>
      <dgm:t>
        <a:bodyPr/>
        <a:lstStyle/>
        <a:p>
          <a:endParaRPr lang="en-US" sz="2400" b="0" dirty="0">
            <a:solidFill>
              <a:schemeClr val="bg1"/>
            </a:solidFill>
            <a:latin typeface="Georgia" panose="02040502050405020303" pitchFamily="18" charset="0"/>
          </a:endParaRPr>
        </a:p>
      </dgm:t>
    </dgm:pt>
    <dgm:pt modelId="{5974142F-BC0C-4267-82C0-69F4EF9712C4}" type="sibTrans" cxnId="{CB9619B7-398A-47EF-896C-99E5258AA3DE}">
      <dgm:prSet/>
      <dgm:spPr/>
      <dgm:t>
        <a:bodyPr/>
        <a:lstStyle/>
        <a:p>
          <a:endParaRPr lang="en-US"/>
        </a:p>
      </dgm:t>
    </dgm:pt>
    <dgm:pt modelId="{9E5A1D76-87CB-4034-8626-FC16BA12867C}" type="parTrans" cxnId="{CB9619B7-398A-47EF-896C-99E5258AA3DE}">
      <dgm:prSet/>
      <dgm:spPr/>
      <dgm:t>
        <a:bodyPr/>
        <a:lstStyle/>
        <a:p>
          <a:endParaRPr lang="en-US"/>
        </a:p>
      </dgm:t>
    </dgm:pt>
    <dgm:pt modelId="{3769A004-3750-4CE6-808D-E84215CC4918}" type="pres">
      <dgm:prSet presAssocID="{29C38EA7-47DE-46A2-BE75-1DCF8E130248}" presName="Name0" presStyleCnt="0">
        <dgm:presLayoutVars>
          <dgm:dir/>
          <dgm:animLvl val="lvl"/>
          <dgm:resizeHandles val="exact"/>
        </dgm:presLayoutVars>
      </dgm:prSet>
      <dgm:spPr/>
    </dgm:pt>
    <dgm:pt modelId="{83A26C7D-12A7-4EC5-9D50-58756E45C4AE}" type="pres">
      <dgm:prSet presAssocID="{58615AEE-9503-4273-B571-45C2910628BC}" presName="linNode" presStyleCnt="0"/>
      <dgm:spPr/>
    </dgm:pt>
    <dgm:pt modelId="{33E28263-695A-49DB-893C-672DF3A59D75}" type="pres">
      <dgm:prSet presAssocID="{58615AEE-9503-4273-B571-45C2910628BC}" presName="parTx" presStyleLbl="revTx" presStyleIdx="0" presStyleCnt="1" custScaleX="176306" custScaleY="1887603" custLinFactNeighborX="-54729" custLinFactNeighborY="0">
        <dgm:presLayoutVars>
          <dgm:chMax val="1"/>
          <dgm:bulletEnabled val="1"/>
        </dgm:presLayoutVars>
      </dgm:prSet>
      <dgm:spPr/>
    </dgm:pt>
    <dgm:pt modelId="{872423CB-0A6B-406C-A6BA-247E684A6894}" type="pres">
      <dgm:prSet presAssocID="{58615AEE-9503-4273-B571-45C2910628BC}" presName="bracket" presStyleLbl="parChTrans1D1" presStyleIdx="0" presStyleCnt="1"/>
      <dgm:spPr/>
    </dgm:pt>
    <dgm:pt modelId="{60856FD2-473C-4281-8676-A18ECE40CAB4}" type="pres">
      <dgm:prSet presAssocID="{58615AEE-9503-4273-B571-45C2910628BC}" presName="spH" presStyleCnt="0"/>
      <dgm:spPr/>
    </dgm:pt>
    <dgm:pt modelId="{8F91B88E-548E-40CA-A1B3-33E379E159E2}" type="pres">
      <dgm:prSet presAssocID="{58615AEE-9503-4273-B571-45C2910628BC}" presName="desTx" presStyleLbl="node1" presStyleIdx="0" presStyleCnt="1" custScaleX="200988" custScaleY="137792">
        <dgm:presLayoutVars>
          <dgm:bulletEnabled val="1"/>
        </dgm:presLayoutVars>
      </dgm:prSet>
      <dgm:spPr/>
    </dgm:pt>
  </dgm:ptLst>
  <dgm:cxnLst>
    <dgm:cxn modelId="{AEEF6619-108A-4B37-8334-6657A94CE5EE}" srcId="{8888DFC3-E7F2-48A8-8A71-6AE5AD6CAC52}" destId="{5B657C65-9D2E-4865-BAF1-E6FC2755A1E1}" srcOrd="0" destOrd="0" parTransId="{94D73A0E-66D6-4B5F-B1EC-03C1BE58F4C7}" sibTransId="{0072FA45-CF46-4741-A7F2-5781AA700C15}"/>
    <dgm:cxn modelId="{64D85061-5A17-4B1A-B366-8A0DE784CBFC}" type="presOf" srcId="{0E2ACF43-7E55-403C-B262-48299B948944}" destId="{8F91B88E-548E-40CA-A1B3-33E379E159E2}" srcOrd="0" destOrd="3" presId="urn:diagrams.loki3.com/BracketList"/>
    <dgm:cxn modelId="{2FA7634E-584D-4AA7-AE39-AD2ED663B507}" type="presOf" srcId="{8888DFC3-E7F2-48A8-8A71-6AE5AD6CAC52}" destId="{8F91B88E-548E-40CA-A1B3-33E379E159E2}" srcOrd="0" destOrd="6" presId="urn:diagrams.loki3.com/BracketList"/>
    <dgm:cxn modelId="{DF0E2C58-CF8A-4387-B0F7-48408AA2F5D4}" type="presOf" srcId="{F2F42C25-6891-4D07-9A6A-670607E49E90}" destId="{8F91B88E-548E-40CA-A1B3-33E379E159E2}" srcOrd="0" destOrd="5" presId="urn:diagrams.loki3.com/BracketList"/>
    <dgm:cxn modelId="{AE98FE58-DB2E-4559-9A43-6001A17AFDE7}" type="presOf" srcId="{08C5C222-E204-4DD9-BA80-76212D7E9061}" destId="{8F91B88E-548E-40CA-A1B3-33E379E159E2}" srcOrd="0" destOrd="1" presId="urn:diagrams.loki3.com/BracketList"/>
    <dgm:cxn modelId="{4B9A837B-17C0-4B34-8731-136E6BDDE69C}" type="presOf" srcId="{56498614-78CA-4415-BB1E-8299A88063FC}" destId="{8F91B88E-548E-40CA-A1B3-33E379E159E2}" srcOrd="0" destOrd="0" presId="urn:diagrams.loki3.com/BracketList"/>
    <dgm:cxn modelId="{D872C69F-00C1-4CB1-B619-74E9786003EB}" srcId="{58615AEE-9503-4273-B571-45C2910628BC}" destId="{F77691A9-F956-406C-997B-049D1336DDCC}" srcOrd="1" destOrd="0" parTransId="{E4EC3656-D442-40A3-A7DB-D4E622806E5C}" sibTransId="{68C31EE8-8931-4299-8F8F-200AD237643C}"/>
    <dgm:cxn modelId="{BE4204A9-DBE8-4886-AD1A-7A41E58D0040}" srcId="{F77691A9-F956-406C-997B-049D1336DDCC}" destId="{0E2ACF43-7E55-403C-B262-48299B948944}" srcOrd="0" destOrd="0" parTransId="{F728015E-D040-4BED-A12D-F9461F223B05}" sibTransId="{C326A014-37B9-4913-8FCD-3A2D67C8C337}"/>
    <dgm:cxn modelId="{8A232BAD-3186-4C20-B6D6-64B47C26638C}" type="presOf" srcId="{29C38EA7-47DE-46A2-BE75-1DCF8E130248}" destId="{3769A004-3750-4CE6-808D-E84215CC4918}" srcOrd="0" destOrd="0" presId="urn:diagrams.loki3.com/BracketList"/>
    <dgm:cxn modelId="{EBDB94AD-8713-4B5C-A658-C5A8FCDA5C5F}" srcId="{58615AEE-9503-4273-B571-45C2910628BC}" destId="{6A2E9569-CED4-4945-A81F-BABF672F4BEE}" srcOrd="2" destOrd="0" parTransId="{22657C9D-91C6-4E61-A45B-5963326C18DC}" sibTransId="{6D344623-E504-4AB3-8A40-057EA0F6B5EE}"/>
    <dgm:cxn modelId="{CB9619B7-398A-47EF-896C-99E5258AA3DE}" srcId="{29C38EA7-47DE-46A2-BE75-1DCF8E130248}" destId="{58615AEE-9503-4273-B571-45C2910628BC}" srcOrd="0" destOrd="0" parTransId="{9E5A1D76-87CB-4034-8626-FC16BA12867C}" sibTransId="{5974142F-BC0C-4267-82C0-69F4EF9712C4}"/>
    <dgm:cxn modelId="{173D36BF-46F1-45F9-8E6C-F229E231A0D5}" type="presOf" srcId="{5B657C65-9D2E-4865-BAF1-E6FC2755A1E1}" destId="{8F91B88E-548E-40CA-A1B3-33E379E159E2}" srcOrd="0" destOrd="7" presId="urn:diagrams.loki3.com/BracketList"/>
    <dgm:cxn modelId="{71AD06D5-BC88-41A0-B1E8-6A55671C6653}" srcId="{6A2E9569-CED4-4945-A81F-BABF672F4BEE}" destId="{F2F42C25-6891-4D07-9A6A-670607E49E90}" srcOrd="0" destOrd="0" parTransId="{E4BB8927-160D-4928-A861-39375FFFFEB4}" sibTransId="{F3C7E090-4B5C-4717-B501-8020FB05F949}"/>
    <dgm:cxn modelId="{4F11BBD5-E92B-4E81-84DC-A51961DBCBB9}" srcId="{56498614-78CA-4415-BB1E-8299A88063FC}" destId="{08C5C222-E204-4DD9-BA80-76212D7E9061}" srcOrd="0" destOrd="0" parTransId="{B64816F6-4E61-4DAF-AD73-35E783F820DB}" sibTransId="{CCE66A80-BE02-41EE-A1EF-8A383B9440EB}"/>
    <dgm:cxn modelId="{41227BE4-E913-49D8-81DD-F16990104E50}" type="presOf" srcId="{6A2E9569-CED4-4945-A81F-BABF672F4BEE}" destId="{8F91B88E-548E-40CA-A1B3-33E379E159E2}" srcOrd="0" destOrd="4" presId="urn:diagrams.loki3.com/BracketList"/>
    <dgm:cxn modelId="{3A612EED-A4BB-4B84-9A39-628A93F5DB7D}" srcId="{58615AEE-9503-4273-B571-45C2910628BC}" destId="{56498614-78CA-4415-BB1E-8299A88063FC}" srcOrd="0" destOrd="0" parTransId="{B1FFA065-D970-4807-9CE3-19D522FDAAEA}" sibTransId="{D4358CA9-4FFE-4F14-BABC-6DF60DF535F4}"/>
    <dgm:cxn modelId="{B6EDCFF8-C9C9-46CE-A1B3-3DCD3BCE95A1}" type="presOf" srcId="{58615AEE-9503-4273-B571-45C2910628BC}" destId="{33E28263-695A-49DB-893C-672DF3A59D75}" srcOrd="0" destOrd="0" presId="urn:diagrams.loki3.com/BracketList"/>
    <dgm:cxn modelId="{396433FB-78F5-4740-A802-F53AFBCF97CC}" srcId="{58615AEE-9503-4273-B571-45C2910628BC}" destId="{8888DFC3-E7F2-48A8-8A71-6AE5AD6CAC52}" srcOrd="3" destOrd="0" parTransId="{959DA831-7866-44D3-8FB0-6A79A9C495B0}" sibTransId="{83204F21-EE58-4CDD-A878-BC59D1935D71}"/>
    <dgm:cxn modelId="{B6B651FE-1793-4FFA-A408-D15304A0C963}" type="presOf" srcId="{F77691A9-F956-406C-997B-049D1336DDCC}" destId="{8F91B88E-548E-40CA-A1B3-33E379E159E2}" srcOrd="0" destOrd="2" presId="urn:diagrams.loki3.com/BracketList"/>
    <dgm:cxn modelId="{CB4046B9-2BA1-4308-B16A-CA201419DCC0}" type="presParOf" srcId="{3769A004-3750-4CE6-808D-E84215CC4918}" destId="{83A26C7D-12A7-4EC5-9D50-58756E45C4AE}" srcOrd="0" destOrd="0" presId="urn:diagrams.loki3.com/BracketList"/>
    <dgm:cxn modelId="{4846F7A3-1A4C-4131-B105-FE7DD53A4676}" type="presParOf" srcId="{83A26C7D-12A7-4EC5-9D50-58756E45C4AE}" destId="{33E28263-695A-49DB-893C-672DF3A59D75}" srcOrd="0" destOrd="0" presId="urn:diagrams.loki3.com/BracketList"/>
    <dgm:cxn modelId="{E60615C6-BDA0-4524-A8C3-43BC82E0D33D}" type="presParOf" srcId="{83A26C7D-12A7-4EC5-9D50-58756E45C4AE}" destId="{872423CB-0A6B-406C-A6BA-247E684A6894}" srcOrd="1" destOrd="0" presId="urn:diagrams.loki3.com/BracketList"/>
    <dgm:cxn modelId="{14224E42-FB80-479F-9386-EE9B633EA972}" type="presParOf" srcId="{83A26C7D-12A7-4EC5-9D50-58756E45C4AE}" destId="{60856FD2-473C-4281-8676-A18ECE40CAB4}" srcOrd="2" destOrd="0" presId="urn:diagrams.loki3.com/BracketList"/>
    <dgm:cxn modelId="{C075A7E4-B843-44B0-97CD-DF8BC6C509F2}" type="presParOf" srcId="{83A26C7D-12A7-4EC5-9D50-58756E45C4AE}" destId="{8F91B88E-548E-40CA-A1B3-33E379E159E2}"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8B8AEF-A5F8-4F61-9BF8-8AE3D85F3C95}"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ED974201-BF69-483E-990A-6ABD832E5606}">
      <dgm:prSet custT="1"/>
      <dgm:spPr/>
      <dgm:t>
        <a:bodyPr/>
        <a:lstStyle/>
        <a:p>
          <a:pPr>
            <a:lnSpc>
              <a:spcPct val="100000"/>
            </a:lnSpc>
          </a:pPr>
          <a:r>
            <a:rPr lang="en-US" sz="1800" dirty="0"/>
            <a:t>Some Veterans feel guilty for NOT killing.</a:t>
          </a:r>
        </a:p>
      </dgm:t>
    </dgm:pt>
    <dgm:pt modelId="{1529D24F-EAA5-473A-BAF9-6E2135F32E08}" type="parTrans" cxnId="{4512A83E-0D37-408C-9038-BB04155E09C4}">
      <dgm:prSet/>
      <dgm:spPr/>
      <dgm:t>
        <a:bodyPr/>
        <a:lstStyle/>
        <a:p>
          <a:endParaRPr lang="en-US"/>
        </a:p>
      </dgm:t>
    </dgm:pt>
    <dgm:pt modelId="{A0985191-45ED-447E-A5B7-3612EF5EB692}" type="sibTrans" cxnId="{4512A83E-0D37-408C-9038-BB04155E09C4}">
      <dgm:prSet/>
      <dgm:spPr/>
      <dgm:t>
        <a:bodyPr/>
        <a:lstStyle/>
        <a:p>
          <a:endParaRPr lang="en-US"/>
        </a:p>
      </dgm:t>
    </dgm:pt>
    <dgm:pt modelId="{CF9135F8-3BF8-4447-979E-B179C0FED833}">
      <dgm:prSet custT="1"/>
      <dgm:spPr/>
      <dgm:t>
        <a:bodyPr/>
        <a:lstStyle/>
        <a:p>
          <a:pPr>
            <a:lnSpc>
              <a:spcPct val="100000"/>
            </a:lnSpc>
          </a:pPr>
          <a:r>
            <a:rPr lang="en-US" sz="1800" dirty="0"/>
            <a:t>Some have to forgive comrades for unjustifiable acts that the Veteran felt powerless to confront. </a:t>
          </a:r>
        </a:p>
      </dgm:t>
    </dgm:pt>
    <dgm:pt modelId="{B5E0D6BC-0A94-B645-8C7E-9D4BBAA9E68C}" type="parTrans" cxnId="{3683F843-3E99-5E45-8694-5F4D0EA7ACF7}">
      <dgm:prSet/>
      <dgm:spPr/>
      <dgm:t>
        <a:bodyPr/>
        <a:lstStyle/>
        <a:p>
          <a:endParaRPr lang="en-US"/>
        </a:p>
      </dgm:t>
    </dgm:pt>
    <dgm:pt modelId="{489BE95C-3F49-F047-A929-EC89AC8C2503}" type="sibTrans" cxnId="{3683F843-3E99-5E45-8694-5F4D0EA7ACF7}">
      <dgm:prSet/>
      <dgm:spPr/>
      <dgm:t>
        <a:bodyPr/>
        <a:lstStyle/>
        <a:p>
          <a:endParaRPr lang="en-US"/>
        </a:p>
      </dgm:t>
    </dgm:pt>
    <dgm:pt modelId="{9C062945-73BC-E94D-B37C-F5BD8B40D33A}">
      <dgm:prSet custT="1"/>
      <dgm:spPr/>
      <dgm:t>
        <a:bodyPr/>
        <a:lstStyle/>
        <a:p>
          <a:pPr>
            <a:lnSpc>
              <a:spcPct val="100000"/>
            </a:lnSpc>
          </a:pPr>
          <a:r>
            <a:rPr lang="en-US" sz="1800"/>
            <a:t>Noncombat veterans sometimes feel guilty when they have seen fellow soldiers volunteer for dangerous missions. </a:t>
          </a:r>
        </a:p>
      </dgm:t>
    </dgm:pt>
    <dgm:pt modelId="{9AFB972E-E73B-F14C-87C8-909600F47C66}" type="parTrans" cxnId="{80D511FC-EA0C-CB40-AA66-33899925DAC4}">
      <dgm:prSet/>
      <dgm:spPr/>
      <dgm:t>
        <a:bodyPr/>
        <a:lstStyle/>
        <a:p>
          <a:endParaRPr lang="en-US"/>
        </a:p>
      </dgm:t>
    </dgm:pt>
    <dgm:pt modelId="{F30F521F-A334-3045-A124-7357FF45463F}" type="sibTrans" cxnId="{80D511FC-EA0C-CB40-AA66-33899925DAC4}">
      <dgm:prSet/>
      <dgm:spPr/>
      <dgm:t>
        <a:bodyPr/>
        <a:lstStyle/>
        <a:p>
          <a:endParaRPr lang="en-US"/>
        </a:p>
      </dgm:t>
    </dgm:pt>
    <dgm:pt modelId="{FDCB6839-9F5F-0E4A-A642-6491846CCB5C}">
      <dgm:prSet custT="1"/>
      <dgm:spPr/>
      <dgm:t>
        <a:bodyPr/>
        <a:lstStyle/>
        <a:p>
          <a:pPr>
            <a:lnSpc>
              <a:spcPct val="100000"/>
            </a:lnSpc>
          </a:pPr>
          <a:r>
            <a:rPr lang="en-US" sz="1800"/>
            <a:t>Nurses and medics may feel guilty about the life and death decisions they made. </a:t>
          </a:r>
        </a:p>
      </dgm:t>
    </dgm:pt>
    <dgm:pt modelId="{E145CC53-9A7A-9841-9EDA-6C53BD45F207}" type="parTrans" cxnId="{8A1CE103-F866-B24C-87B5-29A3FA131CF8}">
      <dgm:prSet/>
      <dgm:spPr/>
      <dgm:t>
        <a:bodyPr/>
        <a:lstStyle/>
        <a:p>
          <a:endParaRPr lang="en-US"/>
        </a:p>
      </dgm:t>
    </dgm:pt>
    <dgm:pt modelId="{EF53F435-2195-474D-BDA0-9CC44539F8C2}" type="sibTrans" cxnId="{8A1CE103-F866-B24C-87B5-29A3FA131CF8}">
      <dgm:prSet/>
      <dgm:spPr/>
      <dgm:t>
        <a:bodyPr/>
        <a:lstStyle/>
        <a:p>
          <a:endParaRPr lang="en-US"/>
        </a:p>
      </dgm:t>
    </dgm:pt>
    <dgm:pt modelId="{130DD0C1-D8EF-1C4E-85DC-52904A2D34C3}">
      <dgm:prSet custT="1"/>
      <dgm:spPr/>
      <dgm:t>
        <a:bodyPr/>
        <a:lstStyle/>
        <a:p>
          <a:pPr>
            <a:lnSpc>
              <a:spcPct val="100000"/>
            </a:lnSpc>
          </a:pPr>
          <a:r>
            <a:rPr lang="en-US" sz="1800"/>
            <a:t>Survivor’s guilt is common; it can interfere with Veterans’ ability to enjoy their lives. </a:t>
          </a:r>
        </a:p>
      </dgm:t>
    </dgm:pt>
    <dgm:pt modelId="{71A37117-2D88-D84B-9336-02E390DBD0DD}" type="parTrans" cxnId="{B386340A-D37E-984F-A38D-9E7AB748B214}">
      <dgm:prSet/>
      <dgm:spPr/>
      <dgm:t>
        <a:bodyPr/>
        <a:lstStyle/>
        <a:p>
          <a:endParaRPr lang="en-US"/>
        </a:p>
      </dgm:t>
    </dgm:pt>
    <dgm:pt modelId="{57F06E7E-711D-0640-BE58-68E85CE93859}" type="sibTrans" cxnId="{B386340A-D37E-984F-A38D-9E7AB748B214}">
      <dgm:prSet/>
      <dgm:spPr/>
      <dgm:t>
        <a:bodyPr/>
        <a:lstStyle/>
        <a:p>
          <a:endParaRPr lang="en-US"/>
        </a:p>
      </dgm:t>
    </dgm:pt>
    <dgm:pt modelId="{5EE16E25-C66F-644A-9A77-660E79A32D4F}">
      <dgm:prSet custT="1"/>
      <dgm:spPr/>
      <dgm:t>
        <a:bodyPr/>
        <a:lstStyle/>
        <a:p>
          <a:pPr>
            <a:lnSpc>
              <a:spcPct val="100000"/>
            </a:lnSpc>
          </a:pPr>
          <a:r>
            <a:rPr lang="en-US" sz="1800" dirty="0"/>
            <a:t>Others have guilt for killing women and children or committing “friendly fire” or intentional killing of perceived poor leaders.  </a:t>
          </a:r>
        </a:p>
      </dgm:t>
    </dgm:pt>
    <dgm:pt modelId="{AE66134A-6CC2-CA4B-AAD4-0A018F74964C}" type="parTrans" cxnId="{C9F57A47-8DD8-C44B-BA05-7DA7931F3F62}">
      <dgm:prSet/>
      <dgm:spPr/>
      <dgm:t>
        <a:bodyPr/>
        <a:lstStyle/>
        <a:p>
          <a:endParaRPr lang="en-US"/>
        </a:p>
      </dgm:t>
    </dgm:pt>
    <dgm:pt modelId="{04ACC655-C994-1242-A5FA-2885CD4A7C17}" type="sibTrans" cxnId="{C9F57A47-8DD8-C44B-BA05-7DA7931F3F62}">
      <dgm:prSet/>
      <dgm:spPr/>
      <dgm:t>
        <a:bodyPr/>
        <a:lstStyle/>
        <a:p>
          <a:endParaRPr lang="en-US"/>
        </a:p>
      </dgm:t>
    </dgm:pt>
    <dgm:pt modelId="{E649C564-6885-C943-91BC-41C70DE9F1F9}">
      <dgm:prSet custT="1"/>
      <dgm:spPr/>
      <dgm:t>
        <a:bodyPr/>
        <a:lstStyle/>
        <a:p>
          <a:pPr>
            <a:lnSpc>
              <a:spcPct val="100000"/>
            </a:lnSpc>
          </a:pPr>
          <a:r>
            <a:rPr lang="en-US" sz="1800" dirty="0"/>
            <a:t>Some feel betrayed by leadership (e.g. command gave negligent orders)</a:t>
          </a:r>
        </a:p>
      </dgm:t>
    </dgm:pt>
    <dgm:pt modelId="{077BE31C-B008-1542-BBBE-E7EB02C28299}" type="sibTrans" cxnId="{3721F80D-1526-FC43-A721-6F52E1D2D79D}">
      <dgm:prSet/>
      <dgm:spPr/>
      <dgm:t>
        <a:bodyPr/>
        <a:lstStyle/>
        <a:p>
          <a:endParaRPr lang="en-US"/>
        </a:p>
      </dgm:t>
    </dgm:pt>
    <dgm:pt modelId="{6A7FD356-042E-8246-B3EB-AE6332CB3E6E}" type="parTrans" cxnId="{3721F80D-1526-FC43-A721-6F52E1D2D79D}">
      <dgm:prSet/>
      <dgm:spPr/>
      <dgm:t>
        <a:bodyPr/>
        <a:lstStyle/>
        <a:p>
          <a:endParaRPr lang="en-US"/>
        </a:p>
      </dgm:t>
    </dgm:pt>
    <dgm:pt modelId="{4FA8BD36-F221-4F13-A0DC-C6E27D6D3715}" type="pres">
      <dgm:prSet presAssocID="{1B8B8AEF-A5F8-4F61-9BF8-8AE3D85F3C95}" presName="root" presStyleCnt="0">
        <dgm:presLayoutVars>
          <dgm:dir/>
          <dgm:resizeHandles val="exact"/>
        </dgm:presLayoutVars>
      </dgm:prSet>
      <dgm:spPr/>
    </dgm:pt>
    <dgm:pt modelId="{29AC1567-3788-4784-9DED-A3AF9CBABCBD}" type="pres">
      <dgm:prSet presAssocID="{ED974201-BF69-483E-990A-6ABD832E5606}" presName="compNode" presStyleCnt="0"/>
      <dgm:spPr/>
    </dgm:pt>
    <dgm:pt modelId="{A1002FAB-B99F-4062-A10D-79010BFFD8D4}" type="pres">
      <dgm:prSet presAssocID="{ED974201-BF69-483E-990A-6ABD832E5606}" presName="bgRect" presStyleLbl="bgShp" presStyleIdx="0" presStyleCnt="7"/>
      <dgm:spPr/>
    </dgm:pt>
    <dgm:pt modelId="{29EFCF6B-A4FF-4DFB-A5C2-72227E6A0DF8}" type="pres">
      <dgm:prSet presAssocID="{ED974201-BF69-483E-990A-6ABD832E5606}" presName="icon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cales of Justice"/>
        </a:ext>
      </dgm:extLst>
    </dgm:pt>
    <dgm:pt modelId="{0E9A77CC-81EA-45C1-8318-A60DE5FCFDDF}" type="pres">
      <dgm:prSet presAssocID="{ED974201-BF69-483E-990A-6ABD832E5606}" presName="spaceRect" presStyleCnt="0"/>
      <dgm:spPr/>
    </dgm:pt>
    <dgm:pt modelId="{EE675CF3-D0CE-4050-A590-3DA87CE38AB8}" type="pres">
      <dgm:prSet presAssocID="{ED974201-BF69-483E-990A-6ABD832E5606}" presName="parTx" presStyleLbl="revTx" presStyleIdx="0" presStyleCnt="7">
        <dgm:presLayoutVars>
          <dgm:chMax val="0"/>
          <dgm:chPref val="0"/>
        </dgm:presLayoutVars>
      </dgm:prSet>
      <dgm:spPr/>
    </dgm:pt>
    <dgm:pt modelId="{28434FFB-EEF9-4F3F-AF6D-640C404D6A99}" type="pres">
      <dgm:prSet presAssocID="{A0985191-45ED-447E-A5B7-3612EF5EB692}" presName="sibTrans" presStyleCnt="0"/>
      <dgm:spPr/>
    </dgm:pt>
    <dgm:pt modelId="{66A7D3A6-3678-4C10-822C-D896ED6ABD57}" type="pres">
      <dgm:prSet presAssocID="{CF9135F8-3BF8-4447-979E-B179C0FED833}" presName="compNode" presStyleCnt="0"/>
      <dgm:spPr/>
    </dgm:pt>
    <dgm:pt modelId="{C95DFF87-5FAE-4D2C-81A2-75E0291F95FD}" type="pres">
      <dgm:prSet presAssocID="{CF9135F8-3BF8-4447-979E-B179C0FED833}" presName="bgRect" presStyleLbl="bgShp" presStyleIdx="1" presStyleCnt="7"/>
      <dgm:spPr/>
    </dgm:pt>
    <dgm:pt modelId="{CCAE28CC-61E4-4D3E-BC3B-09229F2492B9}" type="pres">
      <dgm:prSet presAssocID="{CF9135F8-3BF8-4447-979E-B179C0FED833}" presName="iconRect" presStyleLbl="nod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eart Lock"/>
        </a:ext>
      </dgm:extLst>
    </dgm:pt>
    <dgm:pt modelId="{C93C79AE-33B8-4F7F-BEDD-B337617DB65A}" type="pres">
      <dgm:prSet presAssocID="{CF9135F8-3BF8-4447-979E-B179C0FED833}" presName="spaceRect" presStyleCnt="0"/>
      <dgm:spPr/>
    </dgm:pt>
    <dgm:pt modelId="{FCABAB86-AB2A-46D9-B71B-9B835BCEEBA7}" type="pres">
      <dgm:prSet presAssocID="{CF9135F8-3BF8-4447-979E-B179C0FED833}" presName="parTx" presStyleLbl="revTx" presStyleIdx="1" presStyleCnt="7">
        <dgm:presLayoutVars>
          <dgm:chMax val="0"/>
          <dgm:chPref val="0"/>
        </dgm:presLayoutVars>
      </dgm:prSet>
      <dgm:spPr/>
    </dgm:pt>
    <dgm:pt modelId="{5D84F43C-8D9B-4740-A76B-07C6E1687A86}" type="pres">
      <dgm:prSet presAssocID="{489BE95C-3F49-F047-A929-EC89AC8C2503}" presName="sibTrans" presStyleCnt="0"/>
      <dgm:spPr/>
    </dgm:pt>
    <dgm:pt modelId="{0CD4A136-CA16-48D1-A247-4DB7D26BD711}" type="pres">
      <dgm:prSet presAssocID="{9C062945-73BC-E94D-B37C-F5BD8B40D33A}" presName="compNode" presStyleCnt="0"/>
      <dgm:spPr/>
    </dgm:pt>
    <dgm:pt modelId="{AAB53073-5E4D-45E7-88B4-037B1D609BB0}" type="pres">
      <dgm:prSet presAssocID="{9C062945-73BC-E94D-B37C-F5BD8B40D33A}" presName="bgRect" presStyleLbl="bgShp" presStyleIdx="2" presStyleCnt="7"/>
      <dgm:spPr/>
    </dgm:pt>
    <dgm:pt modelId="{49E74B36-2480-48E0-873C-FAB38068C2DA}" type="pres">
      <dgm:prSet presAssocID="{9C062945-73BC-E94D-B37C-F5BD8B40D33A}" presName="iconRect" presStyleLbl="nod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Group"/>
        </a:ext>
      </dgm:extLst>
    </dgm:pt>
    <dgm:pt modelId="{F94B76DD-A6CC-4616-818D-06901AB9DE29}" type="pres">
      <dgm:prSet presAssocID="{9C062945-73BC-E94D-B37C-F5BD8B40D33A}" presName="spaceRect" presStyleCnt="0"/>
      <dgm:spPr/>
    </dgm:pt>
    <dgm:pt modelId="{E3134BF7-1294-453A-B870-108B8232E818}" type="pres">
      <dgm:prSet presAssocID="{9C062945-73BC-E94D-B37C-F5BD8B40D33A}" presName="parTx" presStyleLbl="revTx" presStyleIdx="2" presStyleCnt="7">
        <dgm:presLayoutVars>
          <dgm:chMax val="0"/>
          <dgm:chPref val="0"/>
        </dgm:presLayoutVars>
      </dgm:prSet>
      <dgm:spPr/>
    </dgm:pt>
    <dgm:pt modelId="{4D1AC8E0-162B-44CA-8EBE-3192117CE6B5}" type="pres">
      <dgm:prSet presAssocID="{F30F521F-A334-3045-A124-7357FF45463F}" presName="sibTrans" presStyleCnt="0"/>
      <dgm:spPr/>
    </dgm:pt>
    <dgm:pt modelId="{7E2A1CFF-DADF-418D-B431-DC7B533B6900}" type="pres">
      <dgm:prSet presAssocID="{FDCB6839-9F5F-0E4A-A642-6491846CCB5C}" presName="compNode" presStyleCnt="0"/>
      <dgm:spPr/>
    </dgm:pt>
    <dgm:pt modelId="{6D6D6455-ED43-4845-A5B8-1F54FA9BA1B3}" type="pres">
      <dgm:prSet presAssocID="{FDCB6839-9F5F-0E4A-A642-6491846CCB5C}" presName="bgRect" presStyleLbl="bgShp" presStyleIdx="3" presStyleCnt="7"/>
      <dgm:spPr/>
    </dgm:pt>
    <dgm:pt modelId="{2BB26969-38D2-4E35-8606-9F437B0AAFB4}" type="pres">
      <dgm:prSet presAssocID="{FDCB6839-9F5F-0E4A-A642-6491846CCB5C}" presName="iconRect" presStyleLbl="nod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Medical"/>
        </a:ext>
      </dgm:extLst>
    </dgm:pt>
    <dgm:pt modelId="{E2452325-C14D-4F00-A3F0-17BF3492DF6E}" type="pres">
      <dgm:prSet presAssocID="{FDCB6839-9F5F-0E4A-A642-6491846CCB5C}" presName="spaceRect" presStyleCnt="0"/>
      <dgm:spPr/>
    </dgm:pt>
    <dgm:pt modelId="{5A4EA077-3C96-418B-B6DE-BD4232850E5C}" type="pres">
      <dgm:prSet presAssocID="{FDCB6839-9F5F-0E4A-A642-6491846CCB5C}" presName="parTx" presStyleLbl="revTx" presStyleIdx="3" presStyleCnt="7">
        <dgm:presLayoutVars>
          <dgm:chMax val="0"/>
          <dgm:chPref val="0"/>
        </dgm:presLayoutVars>
      </dgm:prSet>
      <dgm:spPr/>
    </dgm:pt>
    <dgm:pt modelId="{E2DB62DB-A04A-47B6-82A4-BF95773D0FD3}" type="pres">
      <dgm:prSet presAssocID="{EF53F435-2195-474D-BDA0-9CC44539F8C2}" presName="sibTrans" presStyleCnt="0"/>
      <dgm:spPr/>
    </dgm:pt>
    <dgm:pt modelId="{4A796DFE-5A8A-41B9-BBBB-233EBB495B1A}" type="pres">
      <dgm:prSet presAssocID="{130DD0C1-D8EF-1C4E-85DC-52904A2D34C3}" presName="compNode" presStyleCnt="0"/>
      <dgm:spPr/>
    </dgm:pt>
    <dgm:pt modelId="{5A7DE328-17D0-4FC9-AD83-FE677EF77256}" type="pres">
      <dgm:prSet presAssocID="{130DD0C1-D8EF-1C4E-85DC-52904A2D34C3}" presName="bgRect" presStyleLbl="bgShp" presStyleIdx="4" presStyleCnt="7" custLinFactNeighborY="-7154"/>
      <dgm:spPr/>
    </dgm:pt>
    <dgm:pt modelId="{FFCB6099-BFFB-4F11-AC8F-E93713E7AADD}" type="pres">
      <dgm:prSet presAssocID="{130DD0C1-D8EF-1C4E-85DC-52904A2D34C3}" presName="iconRect" presStyleLbl="nod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andshake"/>
        </a:ext>
      </dgm:extLst>
    </dgm:pt>
    <dgm:pt modelId="{A53DBC7B-9500-45A6-9806-5F1425EF1591}" type="pres">
      <dgm:prSet presAssocID="{130DD0C1-D8EF-1C4E-85DC-52904A2D34C3}" presName="spaceRect" presStyleCnt="0"/>
      <dgm:spPr/>
    </dgm:pt>
    <dgm:pt modelId="{162A6006-50A3-425A-8DB3-E97959C806A2}" type="pres">
      <dgm:prSet presAssocID="{130DD0C1-D8EF-1C4E-85DC-52904A2D34C3}" presName="parTx" presStyleLbl="revTx" presStyleIdx="4" presStyleCnt="7">
        <dgm:presLayoutVars>
          <dgm:chMax val="0"/>
          <dgm:chPref val="0"/>
        </dgm:presLayoutVars>
      </dgm:prSet>
      <dgm:spPr/>
    </dgm:pt>
    <dgm:pt modelId="{5C3949C1-3645-4650-9C98-20BFAC2C7DAE}" type="pres">
      <dgm:prSet presAssocID="{57F06E7E-711D-0640-BE58-68E85CE93859}" presName="sibTrans" presStyleCnt="0"/>
      <dgm:spPr/>
    </dgm:pt>
    <dgm:pt modelId="{36C05D94-F269-476A-8F3E-69A6EC603CA2}" type="pres">
      <dgm:prSet presAssocID="{5EE16E25-C66F-644A-9A77-660E79A32D4F}" presName="compNode" presStyleCnt="0"/>
      <dgm:spPr/>
    </dgm:pt>
    <dgm:pt modelId="{F0CE191E-962F-4DA4-8541-CA73AD624930}" type="pres">
      <dgm:prSet presAssocID="{5EE16E25-C66F-644A-9A77-660E79A32D4F}" presName="bgRect" presStyleLbl="bgShp" presStyleIdx="5" presStyleCnt="7"/>
      <dgm:spPr/>
    </dgm:pt>
    <dgm:pt modelId="{3A1ABBC8-CC71-4ECE-8140-B3E1245A2497}" type="pres">
      <dgm:prSet presAssocID="{5EE16E25-C66F-644A-9A77-660E79A32D4F}" presName="iconRect" presStyleLbl="nod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hildren"/>
        </a:ext>
      </dgm:extLst>
    </dgm:pt>
    <dgm:pt modelId="{F3A1E137-D2E5-46BC-A2ED-9D2423C89A80}" type="pres">
      <dgm:prSet presAssocID="{5EE16E25-C66F-644A-9A77-660E79A32D4F}" presName="spaceRect" presStyleCnt="0"/>
      <dgm:spPr/>
    </dgm:pt>
    <dgm:pt modelId="{ADDCED0E-5629-4C71-85CC-140F469C1284}" type="pres">
      <dgm:prSet presAssocID="{5EE16E25-C66F-644A-9A77-660E79A32D4F}" presName="parTx" presStyleLbl="revTx" presStyleIdx="5" presStyleCnt="7">
        <dgm:presLayoutVars>
          <dgm:chMax val="0"/>
          <dgm:chPref val="0"/>
        </dgm:presLayoutVars>
      </dgm:prSet>
      <dgm:spPr/>
    </dgm:pt>
    <dgm:pt modelId="{26D0BDEB-3CEA-0D49-B9E3-9F753C898B45}" type="pres">
      <dgm:prSet presAssocID="{04ACC655-C994-1242-A5FA-2885CD4A7C17}" presName="sibTrans" presStyleCnt="0"/>
      <dgm:spPr/>
    </dgm:pt>
    <dgm:pt modelId="{0A15F554-57A5-D544-A386-AA7306538551}" type="pres">
      <dgm:prSet presAssocID="{E649C564-6885-C943-91BC-41C70DE9F1F9}" presName="compNode" presStyleCnt="0"/>
      <dgm:spPr/>
    </dgm:pt>
    <dgm:pt modelId="{C454C68B-C7E1-4640-BD50-BC0B21085137}" type="pres">
      <dgm:prSet presAssocID="{E649C564-6885-C943-91BC-41C70DE9F1F9}" presName="bgRect" presStyleLbl="bgShp" presStyleIdx="6" presStyleCnt="7"/>
      <dgm:spPr/>
    </dgm:pt>
    <dgm:pt modelId="{F5246419-9393-2142-80E5-D982BC6B5260}" type="pres">
      <dgm:prSet presAssocID="{E649C564-6885-C943-91BC-41C70DE9F1F9}" presName="iconRect" presStyleLbl="node1" presStyleIdx="6" presStyleCnt="7"/>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1FCBB8FF-BE7A-C444-9868-8741E8106234}" type="pres">
      <dgm:prSet presAssocID="{E649C564-6885-C943-91BC-41C70DE9F1F9}" presName="spaceRect" presStyleCnt="0"/>
      <dgm:spPr/>
    </dgm:pt>
    <dgm:pt modelId="{AA1B21A4-2B67-4841-A9EC-F5D37DE42784}" type="pres">
      <dgm:prSet presAssocID="{E649C564-6885-C943-91BC-41C70DE9F1F9}" presName="parTx" presStyleLbl="revTx" presStyleIdx="6" presStyleCnt="7">
        <dgm:presLayoutVars>
          <dgm:chMax val="0"/>
          <dgm:chPref val="0"/>
        </dgm:presLayoutVars>
      </dgm:prSet>
      <dgm:spPr/>
    </dgm:pt>
  </dgm:ptLst>
  <dgm:cxnLst>
    <dgm:cxn modelId="{8A1CE103-F866-B24C-87B5-29A3FA131CF8}" srcId="{1B8B8AEF-A5F8-4F61-9BF8-8AE3D85F3C95}" destId="{FDCB6839-9F5F-0E4A-A642-6491846CCB5C}" srcOrd="3" destOrd="0" parTransId="{E145CC53-9A7A-9841-9EDA-6C53BD45F207}" sibTransId="{EF53F435-2195-474D-BDA0-9CC44539F8C2}"/>
    <dgm:cxn modelId="{B386340A-D37E-984F-A38D-9E7AB748B214}" srcId="{1B8B8AEF-A5F8-4F61-9BF8-8AE3D85F3C95}" destId="{130DD0C1-D8EF-1C4E-85DC-52904A2D34C3}" srcOrd="4" destOrd="0" parTransId="{71A37117-2D88-D84B-9336-02E390DBD0DD}" sibTransId="{57F06E7E-711D-0640-BE58-68E85CE93859}"/>
    <dgm:cxn modelId="{3721F80D-1526-FC43-A721-6F52E1D2D79D}" srcId="{1B8B8AEF-A5F8-4F61-9BF8-8AE3D85F3C95}" destId="{E649C564-6885-C943-91BC-41C70DE9F1F9}" srcOrd="6" destOrd="0" parTransId="{6A7FD356-042E-8246-B3EB-AE6332CB3E6E}" sibTransId="{077BE31C-B008-1542-BBBE-E7EB02C28299}"/>
    <dgm:cxn modelId="{4512A83E-0D37-408C-9038-BB04155E09C4}" srcId="{1B8B8AEF-A5F8-4F61-9BF8-8AE3D85F3C95}" destId="{ED974201-BF69-483E-990A-6ABD832E5606}" srcOrd="0" destOrd="0" parTransId="{1529D24F-EAA5-473A-BAF9-6E2135F32E08}" sibTransId="{A0985191-45ED-447E-A5B7-3612EF5EB692}"/>
    <dgm:cxn modelId="{54DDFE5B-0B5D-2446-A8BD-7A7E1BAA2947}" type="presOf" srcId="{CF9135F8-3BF8-4447-979E-B179C0FED833}" destId="{FCABAB86-AB2A-46D9-B71B-9B835BCEEBA7}" srcOrd="0" destOrd="0" presId="urn:microsoft.com/office/officeart/2018/2/layout/IconVerticalSolidList"/>
    <dgm:cxn modelId="{3683F843-3E99-5E45-8694-5F4D0EA7ACF7}" srcId="{1B8B8AEF-A5F8-4F61-9BF8-8AE3D85F3C95}" destId="{CF9135F8-3BF8-4447-979E-B179C0FED833}" srcOrd="1" destOrd="0" parTransId="{B5E0D6BC-0A94-B645-8C7E-9D4BBAA9E68C}" sibTransId="{489BE95C-3F49-F047-A929-EC89AC8C2503}"/>
    <dgm:cxn modelId="{C9F57A47-8DD8-C44B-BA05-7DA7931F3F62}" srcId="{1B8B8AEF-A5F8-4F61-9BF8-8AE3D85F3C95}" destId="{5EE16E25-C66F-644A-9A77-660E79A32D4F}" srcOrd="5" destOrd="0" parTransId="{AE66134A-6CC2-CA4B-AAD4-0A018F74964C}" sibTransId="{04ACC655-C994-1242-A5FA-2885CD4A7C17}"/>
    <dgm:cxn modelId="{B4C8254B-8FC7-5D4A-AD0D-2D68714C33CD}" type="presOf" srcId="{1B8B8AEF-A5F8-4F61-9BF8-8AE3D85F3C95}" destId="{4FA8BD36-F221-4F13-A0DC-C6E27D6D3715}" srcOrd="0" destOrd="0" presId="urn:microsoft.com/office/officeart/2018/2/layout/IconVerticalSolidList"/>
    <dgm:cxn modelId="{2F2BF34C-AE79-0849-9CD6-E6F294A1A8FC}" type="presOf" srcId="{9C062945-73BC-E94D-B37C-F5BD8B40D33A}" destId="{E3134BF7-1294-453A-B870-108B8232E818}" srcOrd="0" destOrd="0" presId="urn:microsoft.com/office/officeart/2018/2/layout/IconVerticalSolidList"/>
    <dgm:cxn modelId="{937B6853-F44D-224F-A23F-18F67082506A}" type="presOf" srcId="{ED974201-BF69-483E-990A-6ABD832E5606}" destId="{EE675CF3-D0CE-4050-A590-3DA87CE38AB8}" srcOrd="0" destOrd="0" presId="urn:microsoft.com/office/officeart/2018/2/layout/IconVerticalSolidList"/>
    <dgm:cxn modelId="{EF29B082-CEB1-F94A-9AFD-63B85D55CFAB}" type="presOf" srcId="{E649C564-6885-C943-91BC-41C70DE9F1F9}" destId="{AA1B21A4-2B67-4841-A9EC-F5D37DE42784}" srcOrd="0" destOrd="0" presId="urn:microsoft.com/office/officeart/2018/2/layout/IconVerticalSolidList"/>
    <dgm:cxn modelId="{82A9B382-2FC8-1344-9676-182F5CF20815}" type="presOf" srcId="{FDCB6839-9F5F-0E4A-A642-6491846CCB5C}" destId="{5A4EA077-3C96-418B-B6DE-BD4232850E5C}" srcOrd="0" destOrd="0" presId="urn:microsoft.com/office/officeart/2018/2/layout/IconVerticalSolidList"/>
    <dgm:cxn modelId="{54B2B1A6-6441-714E-80E0-2E02023EB13B}" type="presOf" srcId="{5EE16E25-C66F-644A-9A77-660E79A32D4F}" destId="{ADDCED0E-5629-4C71-85CC-140F469C1284}" srcOrd="0" destOrd="0" presId="urn:microsoft.com/office/officeart/2018/2/layout/IconVerticalSolidList"/>
    <dgm:cxn modelId="{69C1EFAF-5EE0-1348-99B1-5049B1ECA45C}" type="presOf" srcId="{130DD0C1-D8EF-1C4E-85DC-52904A2D34C3}" destId="{162A6006-50A3-425A-8DB3-E97959C806A2}" srcOrd="0" destOrd="0" presId="urn:microsoft.com/office/officeart/2018/2/layout/IconVerticalSolidList"/>
    <dgm:cxn modelId="{80D511FC-EA0C-CB40-AA66-33899925DAC4}" srcId="{1B8B8AEF-A5F8-4F61-9BF8-8AE3D85F3C95}" destId="{9C062945-73BC-E94D-B37C-F5BD8B40D33A}" srcOrd="2" destOrd="0" parTransId="{9AFB972E-E73B-F14C-87C8-909600F47C66}" sibTransId="{F30F521F-A334-3045-A124-7357FF45463F}"/>
    <dgm:cxn modelId="{576D91C2-FBDF-DC40-B033-02C2FE7731A6}" type="presParOf" srcId="{4FA8BD36-F221-4F13-A0DC-C6E27D6D3715}" destId="{29AC1567-3788-4784-9DED-A3AF9CBABCBD}" srcOrd="0" destOrd="0" presId="urn:microsoft.com/office/officeart/2018/2/layout/IconVerticalSolidList"/>
    <dgm:cxn modelId="{2E04326F-2CD5-334B-8E70-831046451207}" type="presParOf" srcId="{29AC1567-3788-4784-9DED-A3AF9CBABCBD}" destId="{A1002FAB-B99F-4062-A10D-79010BFFD8D4}" srcOrd="0" destOrd="0" presId="urn:microsoft.com/office/officeart/2018/2/layout/IconVerticalSolidList"/>
    <dgm:cxn modelId="{7D0DEDDE-3D13-1C4D-B2AB-3FE69CF2E82D}" type="presParOf" srcId="{29AC1567-3788-4784-9DED-A3AF9CBABCBD}" destId="{29EFCF6B-A4FF-4DFB-A5C2-72227E6A0DF8}" srcOrd="1" destOrd="0" presId="urn:microsoft.com/office/officeart/2018/2/layout/IconVerticalSolidList"/>
    <dgm:cxn modelId="{064ABE52-8914-DD43-84B4-31D71EEAA991}" type="presParOf" srcId="{29AC1567-3788-4784-9DED-A3AF9CBABCBD}" destId="{0E9A77CC-81EA-45C1-8318-A60DE5FCFDDF}" srcOrd="2" destOrd="0" presId="urn:microsoft.com/office/officeart/2018/2/layout/IconVerticalSolidList"/>
    <dgm:cxn modelId="{B9D1DA3A-0E03-EE43-B911-352498CB48DB}" type="presParOf" srcId="{29AC1567-3788-4784-9DED-A3AF9CBABCBD}" destId="{EE675CF3-D0CE-4050-A590-3DA87CE38AB8}" srcOrd="3" destOrd="0" presId="urn:microsoft.com/office/officeart/2018/2/layout/IconVerticalSolidList"/>
    <dgm:cxn modelId="{C0E398A9-012C-204C-8402-120240ADB271}" type="presParOf" srcId="{4FA8BD36-F221-4F13-A0DC-C6E27D6D3715}" destId="{28434FFB-EEF9-4F3F-AF6D-640C404D6A99}" srcOrd="1" destOrd="0" presId="urn:microsoft.com/office/officeart/2018/2/layout/IconVerticalSolidList"/>
    <dgm:cxn modelId="{43AFB967-71D6-0041-B087-B9149C7DAF5E}" type="presParOf" srcId="{4FA8BD36-F221-4F13-A0DC-C6E27D6D3715}" destId="{66A7D3A6-3678-4C10-822C-D896ED6ABD57}" srcOrd="2" destOrd="0" presId="urn:microsoft.com/office/officeart/2018/2/layout/IconVerticalSolidList"/>
    <dgm:cxn modelId="{E7F44B87-FEC8-894B-BA45-67EAD850C09D}" type="presParOf" srcId="{66A7D3A6-3678-4C10-822C-D896ED6ABD57}" destId="{C95DFF87-5FAE-4D2C-81A2-75E0291F95FD}" srcOrd="0" destOrd="0" presId="urn:microsoft.com/office/officeart/2018/2/layout/IconVerticalSolidList"/>
    <dgm:cxn modelId="{BDF0896F-971B-0146-96E4-B63F3EC41A8A}" type="presParOf" srcId="{66A7D3A6-3678-4C10-822C-D896ED6ABD57}" destId="{CCAE28CC-61E4-4D3E-BC3B-09229F2492B9}" srcOrd="1" destOrd="0" presId="urn:microsoft.com/office/officeart/2018/2/layout/IconVerticalSolidList"/>
    <dgm:cxn modelId="{10876133-CB3F-AB4B-AFAD-51DF7EB1F628}" type="presParOf" srcId="{66A7D3A6-3678-4C10-822C-D896ED6ABD57}" destId="{C93C79AE-33B8-4F7F-BEDD-B337617DB65A}" srcOrd="2" destOrd="0" presId="urn:microsoft.com/office/officeart/2018/2/layout/IconVerticalSolidList"/>
    <dgm:cxn modelId="{BD3B8736-4D04-F24E-B32A-FD25B0229DB0}" type="presParOf" srcId="{66A7D3A6-3678-4C10-822C-D896ED6ABD57}" destId="{FCABAB86-AB2A-46D9-B71B-9B835BCEEBA7}" srcOrd="3" destOrd="0" presId="urn:microsoft.com/office/officeart/2018/2/layout/IconVerticalSolidList"/>
    <dgm:cxn modelId="{CB766705-8ED0-A349-8DB1-F24B734E5CDC}" type="presParOf" srcId="{4FA8BD36-F221-4F13-A0DC-C6E27D6D3715}" destId="{5D84F43C-8D9B-4740-A76B-07C6E1687A86}" srcOrd="3" destOrd="0" presId="urn:microsoft.com/office/officeart/2018/2/layout/IconVerticalSolidList"/>
    <dgm:cxn modelId="{172E7C1D-0229-A143-B0C9-3FC39129CE9E}" type="presParOf" srcId="{4FA8BD36-F221-4F13-A0DC-C6E27D6D3715}" destId="{0CD4A136-CA16-48D1-A247-4DB7D26BD711}" srcOrd="4" destOrd="0" presId="urn:microsoft.com/office/officeart/2018/2/layout/IconVerticalSolidList"/>
    <dgm:cxn modelId="{E4BBDF99-1900-4C47-A696-CD11AD94F5EC}" type="presParOf" srcId="{0CD4A136-CA16-48D1-A247-4DB7D26BD711}" destId="{AAB53073-5E4D-45E7-88B4-037B1D609BB0}" srcOrd="0" destOrd="0" presId="urn:microsoft.com/office/officeart/2018/2/layout/IconVerticalSolidList"/>
    <dgm:cxn modelId="{EC63F4C8-564B-5248-92D5-58B6A437CC11}" type="presParOf" srcId="{0CD4A136-CA16-48D1-A247-4DB7D26BD711}" destId="{49E74B36-2480-48E0-873C-FAB38068C2DA}" srcOrd="1" destOrd="0" presId="urn:microsoft.com/office/officeart/2018/2/layout/IconVerticalSolidList"/>
    <dgm:cxn modelId="{58AD9ACA-2F1D-4949-B9AD-989CE7AF8850}" type="presParOf" srcId="{0CD4A136-CA16-48D1-A247-4DB7D26BD711}" destId="{F94B76DD-A6CC-4616-818D-06901AB9DE29}" srcOrd="2" destOrd="0" presId="urn:microsoft.com/office/officeart/2018/2/layout/IconVerticalSolidList"/>
    <dgm:cxn modelId="{92D96332-4175-474A-91F2-08E550AD6D2B}" type="presParOf" srcId="{0CD4A136-CA16-48D1-A247-4DB7D26BD711}" destId="{E3134BF7-1294-453A-B870-108B8232E818}" srcOrd="3" destOrd="0" presId="urn:microsoft.com/office/officeart/2018/2/layout/IconVerticalSolidList"/>
    <dgm:cxn modelId="{99056EED-1275-C045-9B49-5DF9E0807FD5}" type="presParOf" srcId="{4FA8BD36-F221-4F13-A0DC-C6E27D6D3715}" destId="{4D1AC8E0-162B-44CA-8EBE-3192117CE6B5}" srcOrd="5" destOrd="0" presId="urn:microsoft.com/office/officeart/2018/2/layout/IconVerticalSolidList"/>
    <dgm:cxn modelId="{01780C08-06FE-BC48-899D-8ED94D7F99C2}" type="presParOf" srcId="{4FA8BD36-F221-4F13-A0DC-C6E27D6D3715}" destId="{7E2A1CFF-DADF-418D-B431-DC7B533B6900}" srcOrd="6" destOrd="0" presId="urn:microsoft.com/office/officeart/2018/2/layout/IconVerticalSolidList"/>
    <dgm:cxn modelId="{AB672D5A-2957-4B4A-94B7-4D83BF03A027}" type="presParOf" srcId="{7E2A1CFF-DADF-418D-B431-DC7B533B6900}" destId="{6D6D6455-ED43-4845-A5B8-1F54FA9BA1B3}" srcOrd="0" destOrd="0" presId="urn:microsoft.com/office/officeart/2018/2/layout/IconVerticalSolidList"/>
    <dgm:cxn modelId="{5AC7B2FA-E2B0-A44A-8EE3-C958B9A8F13D}" type="presParOf" srcId="{7E2A1CFF-DADF-418D-B431-DC7B533B6900}" destId="{2BB26969-38D2-4E35-8606-9F437B0AAFB4}" srcOrd="1" destOrd="0" presId="urn:microsoft.com/office/officeart/2018/2/layout/IconVerticalSolidList"/>
    <dgm:cxn modelId="{857FCCD5-1D96-FC40-83CE-C37876457A0E}" type="presParOf" srcId="{7E2A1CFF-DADF-418D-B431-DC7B533B6900}" destId="{E2452325-C14D-4F00-A3F0-17BF3492DF6E}" srcOrd="2" destOrd="0" presId="urn:microsoft.com/office/officeart/2018/2/layout/IconVerticalSolidList"/>
    <dgm:cxn modelId="{9FDD9199-994F-FD42-BCFA-1C20A88249BB}" type="presParOf" srcId="{7E2A1CFF-DADF-418D-B431-DC7B533B6900}" destId="{5A4EA077-3C96-418B-B6DE-BD4232850E5C}" srcOrd="3" destOrd="0" presId="urn:microsoft.com/office/officeart/2018/2/layout/IconVerticalSolidList"/>
    <dgm:cxn modelId="{034E3ADA-B4F5-284B-9C7C-4C111415C48A}" type="presParOf" srcId="{4FA8BD36-F221-4F13-A0DC-C6E27D6D3715}" destId="{E2DB62DB-A04A-47B6-82A4-BF95773D0FD3}" srcOrd="7" destOrd="0" presId="urn:microsoft.com/office/officeart/2018/2/layout/IconVerticalSolidList"/>
    <dgm:cxn modelId="{2877D5AF-DFCD-4F4E-84E7-2B536F7808CD}" type="presParOf" srcId="{4FA8BD36-F221-4F13-A0DC-C6E27D6D3715}" destId="{4A796DFE-5A8A-41B9-BBBB-233EBB495B1A}" srcOrd="8" destOrd="0" presId="urn:microsoft.com/office/officeart/2018/2/layout/IconVerticalSolidList"/>
    <dgm:cxn modelId="{DE262D4B-6AAA-CF4C-8C22-138C52F54CA2}" type="presParOf" srcId="{4A796DFE-5A8A-41B9-BBBB-233EBB495B1A}" destId="{5A7DE328-17D0-4FC9-AD83-FE677EF77256}" srcOrd="0" destOrd="0" presId="urn:microsoft.com/office/officeart/2018/2/layout/IconVerticalSolidList"/>
    <dgm:cxn modelId="{95694B2A-5F05-B946-9447-2AE6A0DB0245}" type="presParOf" srcId="{4A796DFE-5A8A-41B9-BBBB-233EBB495B1A}" destId="{FFCB6099-BFFB-4F11-AC8F-E93713E7AADD}" srcOrd="1" destOrd="0" presId="urn:microsoft.com/office/officeart/2018/2/layout/IconVerticalSolidList"/>
    <dgm:cxn modelId="{972BA5D7-ED33-1441-9068-D9D25CD96360}" type="presParOf" srcId="{4A796DFE-5A8A-41B9-BBBB-233EBB495B1A}" destId="{A53DBC7B-9500-45A6-9806-5F1425EF1591}" srcOrd="2" destOrd="0" presId="urn:microsoft.com/office/officeart/2018/2/layout/IconVerticalSolidList"/>
    <dgm:cxn modelId="{8BF31A20-658C-5249-98B7-17C97DD37EE1}" type="presParOf" srcId="{4A796DFE-5A8A-41B9-BBBB-233EBB495B1A}" destId="{162A6006-50A3-425A-8DB3-E97959C806A2}" srcOrd="3" destOrd="0" presId="urn:microsoft.com/office/officeart/2018/2/layout/IconVerticalSolidList"/>
    <dgm:cxn modelId="{94730E44-C9A3-354D-A1E3-CAF340DA8F3E}" type="presParOf" srcId="{4FA8BD36-F221-4F13-A0DC-C6E27D6D3715}" destId="{5C3949C1-3645-4650-9C98-20BFAC2C7DAE}" srcOrd="9" destOrd="0" presId="urn:microsoft.com/office/officeart/2018/2/layout/IconVerticalSolidList"/>
    <dgm:cxn modelId="{09CEC7C1-7926-2046-BFF6-E672DFB44410}" type="presParOf" srcId="{4FA8BD36-F221-4F13-A0DC-C6E27D6D3715}" destId="{36C05D94-F269-476A-8F3E-69A6EC603CA2}" srcOrd="10" destOrd="0" presId="urn:microsoft.com/office/officeart/2018/2/layout/IconVerticalSolidList"/>
    <dgm:cxn modelId="{43A4EC0D-3B7D-9B4B-BF5C-E988574A1212}" type="presParOf" srcId="{36C05D94-F269-476A-8F3E-69A6EC603CA2}" destId="{F0CE191E-962F-4DA4-8541-CA73AD624930}" srcOrd="0" destOrd="0" presId="urn:microsoft.com/office/officeart/2018/2/layout/IconVerticalSolidList"/>
    <dgm:cxn modelId="{A9D6E8DD-82FA-6D46-8562-E62BB86D4943}" type="presParOf" srcId="{36C05D94-F269-476A-8F3E-69A6EC603CA2}" destId="{3A1ABBC8-CC71-4ECE-8140-B3E1245A2497}" srcOrd="1" destOrd="0" presId="urn:microsoft.com/office/officeart/2018/2/layout/IconVerticalSolidList"/>
    <dgm:cxn modelId="{D3556964-A4AB-9047-B743-13CA141032BF}" type="presParOf" srcId="{36C05D94-F269-476A-8F3E-69A6EC603CA2}" destId="{F3A1E137-D2E5-46BC-A2ED-9D2423C89A80}" srcOrd="2" destOrd="0" presId="urn:microsoft.com/office/officeart/2018/2/layout/IconVerticalSolidList"/>
    <dgm:cxn modelId="{6B442A0A-4992-5A47-9080-F129BF68A641}" type="presParOf" srcId="{36C05D94-F269-476A-8F3E-69A6EC603CA2}" destId="{ADDCED0E-5629-4C71-85CC-140F469C1284}" srcOrd="3" destOrd="0" presId="urn:microsoft.com/office/officeart/2018/2/layout/IconVerticalSolidList"/>
    <dgm:cxn modelId="{0A7C4C82-7C8C-A840-AF38-30A520357213}" type="presParOf" srcId="{4FA8BD36-F221-4F13-A0DC-C6E27D6D3715}" destId="{26D0BDEB-3CEA-0D49-B9E3-9F753C898B45}" srcOrd="11" destOrd="0" presId="urn:microsoft.com/office/officeart/2018/2/layout/IconVerticalSolidList"/>
    <dgm:cxn modelId="{BD44246E-BFA0-244A-9EC7-C8F7C47B85F1}" type="presParOf" srcId="{4FA8BD36-F221-4F13-A0DC-C6E27D6D3715}" destId="{0A15F554-57A5-D544-A386-AA7306538551}" srcOrd="12" destOrd="0" presId="urn:microsoft.com/office/officeart/2018/2/layout/IconVerticalSolidList"/>
    <dgm:cxn modelId="{6F9ACA7F-293F-D84F-8EC8-AE4B19C87E68}" type="presParOf" srcId="{0A15F554-57A5-D544-A386-AA7306538551}" destId="{C454C68B-C7E1-4640-BD50-BC0B21085137}" srcOrd="0" destOrd="0" presId="urn:microsoft.com/office/officeart/2018/2/layout/IconVerticalSolidList"/>
    <dgm:cxn modelId="{630D468A-AA68-E14A-8B8F-EC8104840D13}" type="presParOf" srcId="{0A15F554-57A5-D544-A386-AA7306538551}" destId="{F5246419-9393-2142-80E5-D982BC6B5260}" srcOrd="1" destOrd="0" presId="urn:microsoft.com/office/officeart/2018/2/layout/IconVerticalSolidList"/>
    <dgm:cxn modelId="{377E8930-EFA0-CF4C-B814-2FDD9E5A1546}" type="presParOf" srcId="{0A15F554-57A5-D544-A386-AA7306538551}" destId="{1FCBB8FF-BE7A-C444-9868-8741E8106234}" srcOrd="2" destOrd="0" presId="urn:microsoft.com/office/officeart/2018/2/layout/IconVerticalSolidList"/>
    <dgm:cxn modelId="{1D053840-0737-7647-A59D-F301FE1FDE5C}" type="presParOf" srcId="{0A15F554-57A5-D544-A386-AA7306538551}" destId="{AA1B21A4-2B67-4841-A9EC-F5D37DE427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D6F832-058B-4229-85F7-8CA6EDBB0FE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5B3774A-CE9F-4713-8D47-5C2C966B2828}" type="pres">
      <dgm:prSet presAssocID="{AFD6F832-058B-4229-85F7-8CA6EDBB0FE3}" presName="root" presStyleCnt="0">
        <dgm:presLayoutVars>
          <dgm:dir/>
          <dgm:resizeHandles val="exact"/>
        </dgm:presLayoutVars>
      </dgm:prSet>
      <dgm:spPr/>
    </dgm:pt>
  </dgm:ptLst>
  <dgm:cxnLst>
    <dgm:cxn modelId="{B54506E0-CAD8-E041-9FC2-1A25187D61D4}" type="presOf" srcId="{AFD6F832-058B-4229-85F7-8CA6EDBB0FE3}" destId="{F5B3774A-CE9F-4713-8D47-5C2C966B2828}" srcOrd="0"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CB358E-9E42-47C4-B9BB-069021D5CDB3}" type="doc">
      <dgm:prSet loTypeId="urn:microsoft.com/office/officeart/2005/8/layout/hList1" loCatId="list" qsTypeId="urn:microsoft.com/office/officeart/2005/8/quickstyle/simple2" qsCatId="simple" csTypeId="urn:microsoft.com/office/officeart/2005/8/colors/colorful4" csCatId="colorful" phldr="1"/>
      <dgm:spPr/>
      <dgm:t>
        <a:bodyPr/>
        <a:lstStyle/>
        <a:p>
          <a:endParaRPr lang="en-US"/>
        </a:p>
      </dgm:t>
    </dgm:pt>
    <dgm:pt modelId="{1C57D5C6-A36C-48E8-B226-331DCAF1C8F8}">
      <dgm:prSet phldrT="[Text]"/>
      <dgm:spPr/>
      <dgm:t>
        <a:bodyPr/>
        <a:lstStyle/>
        <a:p>
          <a:r>
            <a:rPr lang="en-US" b="1" dirty="0">
              <a:latin typeface="Georgia" panose="02040502050405020303" pitchFamily="18" charset="0"/>
            </a:rPr>
            <a:t>PC-PTSD-5</a:t>
          </a:r>
          <a:endParaRPr lang="en-US" dirty="0">
            <a:latin typeface="Georgia" panose="02040502050405020303" pitchFamily="18" charset="0"/>
          </a:endParaRPr>
        </a:p>
      </dgm:t>
    </dgm:pt>
    <dgm:pt modelId="{DC0B6876-34AE-4F21-BB21-27FCABB08D22}" type="parTrans" cxnId="{7C6238AA-788E-4E15-8A3B-10ECCF1BA8AC}">
      <dgm:prSet/>
      <dgm:spPr/>
      <dgm:t>
        <a:bodyPr/>
        <a:lstStyle/>
        <a:p>
          <a:endParaRPr lang="en-US"/>
        </a:p>
      </dgm:t>
    </dgm:pt>
    <dgm:pt modelId="{B2D9DE36-D7ED-43E6-8F32-1D7B2C5D7135}" type="sibTrans" cxnId="{7C6238AA-788E-4E15-8A3B-10ECCF1BA8AC}">
      <dgm:prSet/>
      <dgm:spPr/>
      <dgm:t>
        <a:bodyPr/>
        <a:lstStyle/>
        <a:p>
          <a:endParaRPr lang="en-US"/>
        </a:p>
      </dgm:t>
    </dgm:pt>
    <dgm:pt modelId="{4387A784-555D-427E-A658-2945B366CA1C}">
      <dgm:prSet phldrT="[Text]"/>
      <dgm:spPr/>
      <dgm:t>
        <a:bodyPr/>
        <a:lstStyle/>
        <a:p>
          <a:r>
            <a:rPr lang="en-US" dirty="0">
              <a:latin typeface="Georgia" panose="02040502050405020303" pitchFamily="18" charset="0"/>
            </a:rPr>
            <a:t>5 item</a:t>
          </a:r>
        </a:p>
      </dgm:t>
    </dgm:pt>
    <dgm:pt modelId="{26878C52-4696-402D-9221-3632C8C1D988}" type="parTrans" cxnId="{C2618789-AC4E-4BE4-9CC8-22ED49B029CD}">
      <dgm:prSet/>
      <dgm:spPr/>
      <dgm:t>
        <a:bodyPr/>
        <a:lstStyle/>
        <a:p>
          <a:endParaRPr lang="en-US"/>
        </a:p>
      </dgm:t>
    </dgm:pt>
    <dgm:pt modelId="{87E00155-A42D-4EED-B2C6-D68CE2976B59}" type="sibTrans" cxnId="{C2618789-AC4E-4BE4-9CC8-22ED49B029CD}">
      <dgm:prSet/>
      <dgm:spPr/>
      <dgm:t>
        <a:bodyPr/>
        <a:lstStyle/>
        <a:p>
          <a:endParaRPr lang="en-US"/>
        </a:p>
      </dgm:t>
    </dgm:pt>
    <dgm:pt modelId="{5B5466DF-29AE-4422-BE71-0F9CA9389A13}">
      <dgm:prSet phldrT="[Text]"/>
      <dgm:spPr/>
      <dgm:t>
        <a:bodyPr/>
        <a:lstStyle/>
        <a:p>
          <a:r>
            <a:rPr lang="en-US" b="1" dirty="0">
              <a:latin typeface="Georgia" panose="02040502050405020303" pitchFamily="18" charset="0"/>
            </a:rPr>
            <a:t>PCL-5</a:t>
          </a:r>
          <a:endParaRPr lang="en-US" dirty="0">
            <a:latin typeface="Georgia" panose="02040502050405020303" pitchFamily="18" charset="0"/>
          </a:endParaRPr>
        </a:p>
      </dgm:t>
    </dgm:pt>
    <dgm:pt modelId="{6B4B7174-4447-4B05-A5D0-CD7BF057FFB0}" type="parTrans" cxnId="{9F40C5E0-FC34-4401-BF10-F0DBF46C43C8}">
      <dgm:prSet/>
      <dgm:spPr/>
      <dgm:t>
        <a:bodyPr/>
        <a:lstStyle/>
        <a:p>
          <a:endParaRPr lang="en-US"/>
        </a:p>
      </dgm:t>
    </dgm:pt>
    <dgm:pt modelId="{6EC704A7-AB93-4AAE-A6E9-5868D6B42D0E}" type="sibTrans" cxnId="{9F40C5E0-FC34-4401-BF10-F0DBF46C43C8}">
      <dgm:prSet/>
      <dgm:spPr/>
      <dgm:t>
        <a:bodyPr/>
        <a:lstStyle/>
        <a:p>
          <a:endParaRPr lang="en-US"/>
        </a:p>
      </dgm:t>
    </dgm:pt>
    <dgm:pt modelId="{9DA61030-6525-43CB-BA3E-67F31C70D20D}">
      <dgm:prSet phldrT="[Text]"/>
      <dgm:spPr/>
      <dgm:t>
        <a:bodyPr/>
        <a:lstStyle/>
        <a:p>
          <a:r>
            <a:rPr lang="en-US" dirty="0">
              <a:latin typeface="Georgia" panose="02040502050405020303" pitchFamily="18" charset="0"/>
            </a:rPr>
            <a:t>20 item</a:t>
          </a:r>
        </a:p>
      </dgm:t>
    </dgm:pt>
    <dgm:pt modelId="{E79E5002-BBAF-4870-9051-876CB1580A35}" type="parTrans" cxnId="{186E639B-4394-41D7-A8F8-01200E54BC30}">
      <dgm:prSet/>
      <dgm:spPr/>
      <dgm:t>
        <a:bodyPr/>
        <a:lstStyle/>
        <a:p>
          <a:endParaRPr lang="en-US"/>
        </a:p>
      </dgm:t>
    </dgm:pt>
    <dgm:pt modelId="{7C3AB52D-EF96-40F9-A786-CA5DD2E701C0}" type="sibTrans" cxnId="{186E639B-4394-41D7-A8F8-01200E54BC30}">
      <dgm:prSet/>
      <dgm:spPr/>
      <dgm:t>
        <a:bodyPr/>
        <a:lstStyle/>
        <a:p>
          <a:endParaRPr lang="en-US"/>
        </a:p>
      </dgm:t>
    </dgm:pt>
    <dgm:pt modelId="{64F7F3EB-B8B4-4E9E-A0CD-6D7DE886298C}">
      <dgm:prSet phldrT="[Text]"/>
      <dgm:spPr/>
      <dgm:t>
        <a:bodyPr/>
        <a:lstStyle/>
        <a:p>
          <a:r>
            <a:rPr lang="en-US" dirty="0">
              <a:latin typeface="Georgia" panose="02040502050405020303" pitchFamily="18" charset="0"/>
            </a:rPr>
            <a:t>Self-report</a:t>
          </a:r>
        </a:p>
      </dgm:t>
    </dgm:pt>
    <dgm:pt modelId="{7476E30A-FB84-4505-B8CD-515A32E81E25}" type="parTrans" cxnId="{7140F300-0658-4A87-93A4-3958E5577BDC}">
      <dgm:prSet/>
      <dgm:spPr/>
      <dgm:t>
        <a:bodyPr/>
        <a:lstStyle/>
        <a:p>
          <a:endParaRPr lang="en-US"/>
        </a:p>
      </dgm:t>
    </dgm:pt>
    <dgm:pt modelId="{D6A7450D-751E-484F-AA15-3BB9F3392334}" type="sibTrans" cxnId="{7140F300-0658-4A87-93A4-3958E5577BDC}">
      <dgm:prSet/>
      <dgm:spPr/>
      <dgm:t>
        <a:bodyPr/>
        <a:lstStyle/>
        <a:p>
          <a:endParaRPr lang="en-US"/>
        </a:p>
      </dgm:t>
    </dgm:pt>
    <dgm:pt modelId="{F45A4250-5AFF-4426-B9A4-661B1B856B2D}">
      <dgm:prSet phldrT="[Text]"/>
      <dgm:spPr/>
      <dgm:t>
        <a:bodyPr/>
        <a:lstStyle/>
        <a:p>
          <a:r>
            <a:rPr lang="en-US" dirty="0">
              <a:latin typeface="Georgia" panose="02040502050405020303" pitchFamily="18" charset="0"/>
            </a:rPr>
            <a:t>Screen and monitor PTSD</a:t>
          </a:r>
        </a:p>
      </dgm:t>
    </dgm:pt>
    <dgm:pt modelId="{0E3420A0-FD1D-4438-8768-019A0907FCFB}" type="parTrans" cxnId="{3AF779E2-5F2D-41E2-BCE7-2525087708FA}">
      <dgm:prSet/>
      <dgm:spPr/>
      <dgm:t>
        <a:bodyPr/>
        <a:lstStyle/>
        <a:p>
          <a:endParaRPr lang="en-US"/>
        </a:p>
      </dgm:t>
    </dgm:pt>
    <dgm:pt modelId="{DF0FA18B-A8F6-4481-A6B0-FD87C38125FA}" type="sibTrans" cxnId="{3AF779E2-5F2D-41E2-BCE7-2525087708FA}">
      <dgm:prSet/>
      <dgm:spPr/>
      <dgm:t>
        <a:bodyPr/>
        <a:lstStyle/>
        <a:p>
          <a:endParaRPr lang="en-US"/>
        </a:p>
      </dgm:t>
    </dgm:pt>
    <dgm:pt modelId="{A9028BFB-0FE7-4141-A478-E6F87D99E133}">
      <dgm:prSet phldrT="[Text]"/>
      <dgm:spPr/>
      <dgm:t>
        <a:bodyPr/>
        <a:lstStyle/>
        <a:p>
          <a:r>
            <a:rPr lang="en-US" dirty="0">
              <a:latin typeface="Georgia" panose="02040502050405020303" pitchFamily="18" charset="0"/>
            </a:rPr>
            <a:t>Self-report</a:t>
          </a:r>
        </a:p>
      </dgm:t>
    </dgm:pt>
    <dgm:pt modelId="{1AA1A01F-2FF9-43A8-92C8-22CDCD783311}" type="parTrans" cxnId="{E7F841D6-4B29-4679-B96A-156B8A9D2597}">
      <dgm:prSet/>
      <dgm:spPr/>
      <dgm:t>
        <a:bodyPr/>
        <a:lstStyle/>
        <a:p>
          <a:endParaRPr lang="en-US"/>
        </a:p>
      </dgm:t>
    </dgm:pt>
    <dgm:pt modelId="{BE696E9D-80CE-4ED0-993A-E087B675BBDB}" type="sibTrans" cxnId="{E7F841D6-4B29-4679-B96A-156B8A9D2597}">
      <dgm:prSet/>
      <dgm:spPr/>
      <dgm:t>
        <a:bodyPr/>
        <a:lstStyle/>
        <a:p>
          <a:endParaRPr lang="en-US"/>
        </a:p>
      </dgm:t>
    </dgm:pt>
    <dgm:pt modelId="{E9910FB7-7D4D-470B-A944-ACBEC804E871}">
      <dgm:prSet phldrT="[Text]"/>
      <dgm:spPr/>
      <dgm:t>
        <a:bodyPr/>
        <a:lstStyle/>
        <a:p>
          <a:r>
            <a:rPr lang="en-US" dirty="0">
              <a:latin typeface="Georgia" panose="02040502050405020303" pitchFamily="18" charset="0"/>
            </a:rPr>
            <a:t>Screen for PTSD in Primary Care</a:t>
          </a:r>
        </a:p>
      </dgm:t>
    </dgm:pt>
    <dgm:pt modelId="{39EBEA68-95BC-4864-A0CF-F6960C301FDC}" type="parTrans" cxnId="{80EF449E-A36C-4DF7-8F79-EEC3EA286C03}">
      <dgm:prSet/>
      <dgm:spPr/>
      <dgm:t>
        <a:bodyPr/>
        <a:lstStyle/>
        <a:p>
          <a:endParaRPr lang="en-US"/>
        </a:p>
      </dgm:t>
    </dgm:pt>
    <dgm:pt modelId="{F471FFBA-8CED-4605-AC42-BC2F35732125}" type="sibTrans" cxnId="{80EF449E-A36C-4DF7-8F79-EEC3EA286C03}">
      <dgm:prSet/>
      <dgm:spPr/>
      <dgm:t>
        <a:bodyPr/>
        <a:lstStyle/>
        <a:p>
          <a:endParaRPr lang="en-US"/>
        </a:p>
      </dgm:t>
    </dgm:pt>
    <dgm:pt modelId="{83175E7A-24DC-4BD9-877B-138763ADC9A3}">
      <dgm:prSet phldrT="[Text]"/>
      <dgm:spPr/>
      <dgm:t>
        <a:bodyPr/>
        <a:lstStyle/>
        <a:p>
          <a:r>
            <a:rPr lang="en-US" dirty="0">
              <a:latin typeface="Georgia" panose="02040502050405020303" pitchFamily="18" charset="0"/>
            </a:rPr>
            <a:t>5-10 minutes</a:t>
          </a:r>
        </a:p>
      </dgm:t>
    </dgm:pt>
    <dgm:pt modelId="{3F3B1BF8-2001-4412-9FE2-F3CB9FD4E740}" type="parTrans" cxnId="{990FF104-0A13-44ED-B810-2015210DAFE3}">
      <dgm:prSet/>
      <dgm:spPr/>
      <dgm:t>
        <a:bodyPr/>
        <a:lstStyle/>
        <a:p>
          <a:endParaRPr lang="en-US"/>
        </a:p>
      </dgm:t>
    </dgm:pt>
    <dgm:pt modelId="{BEDA12E6-CC7C-4E27-8395-00710DEFBC66}" type="sibTrans" cxnId="{990FF104-0A13-44ED-B810-2015210DAFE3}">
      <dgm:prSet/>
      <dgm:spPr/>
      <dgm:t>
        <a:bodyPr/>
        <a:lstStyle/>
        <a:p>
          <a:endParaRPr lang="en-US"/>
        </a:p>
      </dgm:t>
    </dgm:pt>
    <dgm:pt modelId="{B141C6DD-5EA2-4402-A7E1-E07D9CD1B1D4}">
      <dgm:prSet phldrT="[Text]"/>
      <dgm:spPr/>
      <dgm:t>
        <a:bodyPr/>
        <a:lstStyle/>
        <a:p>
          <a:r>
            <a:rPr lang="en-US" dirty="0">
              <a:latin typeface="Georgia" panose="02040502050405020303" pitchFamily="18" charset="0"/>
            </a:rPr>
            <a:t>Positive if 3 or more YES responses</a:t>
          </a:r>
        </a:p>
      </dgm:t>
    </dgm:pt>
    <dgm:pt modelId="{0CDC9B5A-2874-4978-AC95-4B8171D6F3EA}" type="parTrans" cxnId="{7E37D180-9CAE-4F82-9A73-EB713C0CB570}">
      <dgm:prSet/>
      <dgm:spPr/>
      <dgm:t>
        <a:bodyPr/>
        <a:lstStyle/>
        <a:p>
          <a:endParaRPr lang="en-US"/>
        </a:p>
      </dgm:t>
    </dgm:pt>
    <dgm:pt modelId="{AE4BDF2B-E8F1-4722-BC2B-ED027DBF3EB1}" type="sibTrans" cxnId="{7E37D180-9CAE-4F82-9A73-EB713C0CB570}">
      <dgm:prSet/>
      <dgm:spPr/>
      <dgm:t>
        <a:bodyPr/>
        <a:lstStyle/>
        <a:p>
          <a:endParaRPr lang="en-US"/>
        </a:p>
      </dgm:t>
    </dgm:pt>
    <dgm:pt modelId="{30219611-66D9-485E-BB37-49199752C064}">
      <dgm:prSet phldrT="[Text]"/>
      <dgm:spPr/>
      <dgm:t>
        <a:bodyPr/>
        <a:lstStyle/>
        <a:p>
          <a:r>
            <a:rPr lang="en-US" dirty="0">
              <a:latin typeface="Georgia" panose="02040502050405020303" pitchFamily="18" charset="0"/>
            </a:rPr>
            <a:t>33 cut-point score</a:t>
          </a:r>
        </a:p>
      </dgm:t>
    </dgm:pt>
    <dgm:pt modelId="{B911FDC8-2AFF-4A7B-AD8D-3E3F84181E04}" type="parTrans" cxnId="{D8C3AEB4-5535-43DC-8643-292A8D8BD6F6}">
      <dgm:prSet/>
      <dgm:spPr/>
      <dgm:t>
        <a:bodyPr/>
        <a:lstStyle/>
        <a:p>
          <a:endParaRPr lang="en-US"/>
        </a:p>
      </dgm:t>
    </dgm:pt>
    <dgm:pt modelId="{0E07C946-3AC4-4897-B779-75AF5E143139}" type="sibTrans" cxnId="{D8C3AEB4-5535-43DC-8643-292A8D8BD6F6}">
      <dgm:prSet/>
      <dgm:spPr/>
      <dgm:t>
        <a:bodyPr/>
        <a:lstStyle/>
        <a:p>
          <a:endParaRPr lang="en-US"/>
        </a:p>
      </dgm:t>
    </dgm:pt>
    <dgm:pt modelId="{FBEB566D-4423-40A5-B038-2AB31CA5122B}" type="pres">
      <dgm:prSet presAssocID="{70CB358E-9E42-47C4-B9BB-069021D5CDB3}" presName="Name0" presStyleCnt="0">
        <dgm:presLayoutVars>
          <dgm:dir/>
          <dgm:animLvl val="lvl"/>
          <dgm:resizeHandles val="exact"/>
        </dgm:presLayoutVars>
      </dgm:prSet>
      <dgm:spPr/>
    </dgm:pt>
    <dgm:pt modelId="{8AB6BCB4-0E0C-4DA0-A08A-0EBC9371959F}" type="pres">
      <dgm:prSet presAssocID="{1C57D5C6-A36C-48E8-B226-331DCAF1C8F8}" presName="composite" presStyleCnt="0"/>
      <dgm:spPr/>
    </dgm:pt>
    <dgm:pt modelId="{62F0C840-BD2C-47AA-A4A2-F32A06C57F64}" type="pres">
      <dgm:prSet presAssocID="{1C57D5C6-A36C-48E8-B226-331DCAF1C8F8}" presName="parTx" presStyleLbl="alignNode1" presStyleIdx="0" presStyleCnt="2">
        <dgm:presLayoutVars>
          <dgm:chMax val="0"/>
          <dgm:chPref val="0"/>
          <dgm:bulletEnabled val="1"/>
        </dgm:presLayoutVars>
      </dgm:prSet>
      <dgm:spPr/>
    </dgm:pt>
    <dgm:pt modelId="{20BA5223-5ECA-442A-881A-AA738C923E0A}" type="pres">
      <dgm:prSet presAssocID="{1C57D5C6-A36C-48E8-B226-331DCAF1C8F8}" presName="desTx" presStyleLbl="alignAccFollowNode1" presStyleIdx="0" presStyleCnt="2">
        <dgm:presLayoutVars>
          <dgm:bulletEnabled val="1"/>
        </dgm:presLayoutVars>
      </dgm:prSet>
      <dgm:spPr/>
    </dgm:pt>
    <dgm:pt modelId="{992B7E16-1C02-4329-A732-649D1D9330A4}" type="pres">
      <dgm:prSet presAssocID="{B2D9DE36-D7ED-43E6-8F32-1D7B2C5D7135}" presName="space" presStyleCnt="0"/>
      <dgm:spPr/>
    </dgm:pt>
    <dgm:pt modelId="{24538537-E06D-43A0-926D-C9C9086BAB2D}" type="pres">
      <dgm:prSet presAssocID="{5B5466DF-29AE-4422-BE71-0F9CA9389A13}" presName="composite" presStyleCnt="0"/>
      <dgm:spPr/>
    </dgm:pt>
    <dgm:pt modelId="{F5B1DBBC-69F7-404B-B09A-E9E69C17C225}" type="pres">
      <dgm:prSet presAssocID="{5B5466DF-29AE-4422-BE71-0F9CA9389A13}" presName="parTx" presStyleLbl="alignNode1" presStyleIdx="1" presStyleCnt="2">
        <dgm:presLayoutVars>
          <dgm:chMax val="0"/>
          <dgm:chPref val="0"/>
          <dgm:bulletEnabled val="1"/>
        </dgm:presLayoutVars>
      </dgm:prSet>
      <dgm:spPr/>
    </dgm:pt>
    <dgm:pt modelId="{30582B5A-8FFB-43F6-AD0C-E2EE0F9B9839}" type="pres">
      <dgm:prSet presAssocID="{5B5466DF-29AE-4422-BE71-0F9CA9389A13}" presName="desTx" presStyleLbl="alignAccFollowNode1" presStyleIdx="1" presStyleCnt="2">
        <dgm:presLayoutVars>
          <dgm:bulletEnabled val="1"/>
        </dgm:presLayoutVars>
      </dgm:prSet>
      <dgm:spPr/>
    </dgm:pt>
  </dgm:ptLst>
  <dgm:cxnLst>
    <dgm:cxn modelId="{7140F300-0658-4A87-93A4-3958E5577BDC}" srcId="{5B5466DF-29AE-4422-BE71-0F9CA9389A13}" destId="{64F7F3EB-B8B4-4E9E-A0CD-6D7DE886298C}" srcOrd="2" destOrd="0" parTransId="{7476E30A-FB84-4505-B8CD-515A32E81E25}" sibTransId="{D6A7450D-751E-484F-AA15-3BB9F3392334}"/>
    <dgm:cxn modelId="{45E9D702-611E-4A34-87A2-10A1272DA5AE}" type="presOf" srcId="{1C57D5C6-A36C-48E8-B226-331DCAF1C8F8}" destId="{62F0C840-BD2C-47AA-A4A2-F32A06C57F64}" srcOrd="0" destOrd="0" presId="urn:microsoft.com/office/officeart/2005/8/layout/hList1"/>
    <dgm:cxn modelId="{990FF104-0A13-44ED-B810-2015210DAFE3}" srcId="{5B5466DF-29AE-4422-BE71-0F9CA9389A13}" destId="{83175E7A-24DC-4BD9-877B-138763ADC9A3}" srcOrd="1" destOrd="0" parTransId="{3F3B1BF8-2001-4412-9FE2-F3CB9FD4E740}" sibTransId="{BEDA12E6-CC7C-4E27-8395-00710DEFBC66}"/>
    <dgm:cxn modelId="{5031EA09-F24E-4C3B-A294-194CEDAD6536}" type="presOf" srcId="{A9028BFB-0FE7-4141-A478-E6F87D99E133}" destId="{20BA5223-5ECA-442A-881A-AA738C923E0A}" srcOrd="0" destOrd="1" presId="urn:microsoft.com/office/officeart/2005/8/layout/hList1"/>
    <dgm:cxn modelId="{D0774528-6920-43EF-B8F6-CCEB86E7134B}" type="presOf" srcId="{83175E7A-24DC-4BD9-877B-138763ADC9A3}" destId="{30582B5A-8FFB-43F6-AD0C-E2EE0F9B9839}" srcOrd="0" destOrd="1" presId="urn:microsoft.com/office/officeart/2005/8/layout/hList1"/>
    <dgm:cxn modelId="{F9FC652B-C551-4598-BB37-A4569914109B}" type="presOf" srcId="{9DA61030-6525-43CB-BA3E-67F31C70D20D}" destId="{30582B5A-8FFB-43F6-AD0C-E2EE0F9B9839}" srcOrd="0" destOrd="0" presId="urn:microsoft.com/office/officeart/2005/8/layout/hList1"/>
    <dgm:cxn modelId="{76BB754A-412A-4376-BFD1-5AB98EFBCB6C}" type="presOf" srcId="{30219611-66D9-485E-BB37-49199752C064}" destId="{30582B5A-8FFB-43F6-AD0C-E2EE0F9B9839}" srcOrd="0" destOrd="4" presId="urn:microsoft.com/office/officeart/2005/8/layout/hList1"/>
    <dgm:cxn modelId="{0480F258-A5DD-4151-A7C8-8DA94E26BA15}" type="presOf" srcId="{4387A784-555D-427E-A658-2945B366CA1C}" destId="{20BA5223-5ECA-442A-881A-AA738C923E0A}" srcOrd="0" destOrd="0" presId="urn:microsoft.com/office/officeart/2005/8/layout/hList1"/>
    <dgm:cxn modelId="{7E37D180-9CAE-4F82-9A73-EB713C0CB570}" srcId="{1C57D5C6-A36C-48E8-B226-331DCAF1C8F8}" destId="{B141C6DD-5EA2-4402-A7E1-E07D9CD1B1D4}" srcOrd="3" destOrd="0" parTransId="{0CDC9B5A-2874-4978-AC95-4B8171D6F3EA}" sibTransId="{AE4BDF2B-E8F1-4722-BC2B-ED027DBF3EB1}"/>
    <dgm:cxn modelId="{53D95C89-C2BA-46DD-A041-A23EF0B3ABF4}" type="presOf" srcId="{64F7F3EB-B8B4-4E9E-A0CD-6D7DE886298C}" destId="{30582B5A-8FFB-43F6-AD0C-E2EE0F9B9839}" srcOrd="0" destOrd="2" presId="urn:microsoft.com/office/officeart/2005/8/layout/hList1"/>
    <dgm:cxn modelId="{C2618789-AC4E-4BE4-9CC8-22ED49B029CD}" srcId="{1C57D5C6-A36C-48E8-B226-331DCAF1C8F8}" destId="{4387A784-555D-427E-A658-2945B366CA1C}" srcOrd="0" destOrd="0" parTransId="{26878C52-4696-402D-9221-3632C8C1D988}" sibTransId="{87E00155-A42D-4EED-B2C6-D68CE2976B59}"/>
    <dgm:cxn modelId="{13D9AF89-BA64-471D-BB88-819C8FA74198}" type="presOf" srcId="{E9910FB7-7D4D-470B-A944-ACBEC804E871}" destId="{20BA5223-5ECA-442A-881A-AA738C923E0A}" srcOrd="0" destOrd="2" presId="urn:microsoft.com/office/officeart/2005/8/layout/hList1"/>
    <dgm:cxn modelId="{186E639B-4394-41D7-A8F8-01200E54BC30}" srcId="{5B5466DF-29AE-4422-BE71-0F9CA9389A13}" destId="{9DA61030-6525-43CB-BA3E-67F31C70D20D}" srcOrd="0" destOrd="0" parTransId="{E79E5002-BBAF-4870-9051-876CB1580A35}" sibTransId="{7C3AB52D-EF96-40F9-A786-CA5DD2E701C0}"/>
    <dgm:cxn modelId="{80EF449E-A36C-4DF7-8F79-EEC3EA286C03}" srcId="{1C57D5C6-A36C-48E8-B226-331DCAF1C8F8}" destId="{E9910FB7-7D4D-470B-A944-ACBEC804E871}" srcOrd="2" destOrd="0" parTransId="{39EBEA68-95BC-4864-A0CF-F6960C301FDC}" sibTransId="{F471FFBA-8CED-4605-AC42-BC2F35732125}"/>
    <dgm:cxn modelId="{7C6238AA-788E-4E15-8A3B-10ECCF1BA8AC}" srcId="{70CB358E-9E42-47C4-B9BB-069021D5CDB3}" destId="{1C57D5C6-A36C-48E8-B226-331DCAF1C8F8}" srcOrd="0" destOrd="0" parTransId="{DC0B6876-34AE-4F21-BB21-27FCABB08D22}" sibTransId="{B2D9DE36-D7ED-43E6-8F32-1D7B2C5D7135}"/>
    <dgm:cxn modelId="{D8C3AEB4-5535-43DC-8643-292A8D8BD6F6}" srcId="{5B5466DF-29AE-4422-BE71-0F9CA9389A13}" destId="{30219611-66D9-485E-BB37-49199752C064}" srcOrd="4" destOrd="0" parTransId="{B911FDC8-2AFF-4A7B-AD8D-3E3F84181E04}" sibTransId="{0E07C946-3AC4-4897-B779-75AF5E143139}"/>
    <dgm:cxn modelId="{C36BD3B9-BDCA-48AE-BE60-659A5485DAFF}" type="presOf" srcId="{B141C6DD-5EA2-4402-A7E1-E07D9CD1B1D4}" destId="{20BA5223-5ECA-442A-881A-AA738C923E0A}" srcOrd="0" destOrd="3" presId="urn:microsoft.com/office/officeart/2005/8/layout/hList1"/>
    <dgm:cxn modelId="{2F9B4ECA-1DCA-4547-9E31-9CDD11B17E89}" type="presOf" srcId="{70CB358E-9E42-47C4-B9BB-069021D5CDB3}" destId="{FBEB566D-4423-40A5-B038-2AB31CA5122B}" srcOrd="0" destOrd="0" presId="urn:microsoft.com/office/officeart/2005/8/layout/hList1"/>
    <dgm:cxn modelId="{E7F841D6-4B29-4679-B96A-156B8A9D2597}" srcId="{1C57D5C6-A36C-48E8-B226-331DCAF1C8F8}" destId="{A9028BFB-0FE7-4141-A478-E6F87D99E133}" srcOrd="1" destOrd="0" parTransId="{1AA1A01F-2FF9-43A8-92C8-22CDCD783311}" sibTransId="{BE696E9D-80CE-4ED0-993A-E087B675BBDB}"/>
    <dgm:cxn modelId="{164EDADD-2010-4D3B-B31B-356B551D8CA1}" type="presOf" srcId="{5B5466DF-29AE-4422-BE71-0F9CA9389A13}" destId="{F5B1DBBC-69F7-404B-B09A-E9E69C17C225}" srcOrd="0" destOrd="0" presId="urn:microsoft.com/office/officeart/2005/8/layout/hList1"/>
    <dgm:cxn modelId="{9F40C5E0-FC34-4401-BF10-F0DBF46C43C8}" srcId="{70CB358E-9E42-47C4-B9BB-069021D5CDB3}" destId="{5B5466DF-29AE-4422-BE71-0F9CA9389A13}" srcOrd="1" destOrd="0" parTransId="{6B4B7174-4447-4B05-A5D0-CD7BF057FFB0}" sibTransId="{6EC704A7-AB93-4AAE-A6E9-5868D6B42D0E}"/>
    <dgm:cxn modelId="{3AF779E2-5F2D-41E2-BCE7-2525087708FA}" srcId="{5B5466DF-29AE-4422-BE71-0F9CA9389A13}" destId="{F45A4250-5AFF-4426-B9A4-661B1B856B2D}" srcOrd="3" destOrd="0" parTransId="{0E3420A0-FD1D-4438-8768-019A0907FCFB}" sibTransId="{DF0FA18B-A8F6-4481-A6B0-FD87C38125FA}"/>
    <dgm:cxn modelId="{2A90A0EE-ED52-4F22-B699-D126A1ECF109}" type="presOf" srcId="{F45A4250-5AFF-4426-B9A4-661B1B856B2D}" destId="{30582B5A-8FFB-43F6-AD0C-E2EE0F9B9839}" srcOrd="0" destOrd="3" presId="urn:microsoft.com/office/officeart/2005/8/layout/hList1"/>
    <dgm:cxn modelId="{576A3DC7-C14B-4C07-8331-12DD19B35FBA}" type="presParOf" srcId="{FBEB566D-4423-40A5-B038-2AB31CA5122B}" destId="{8AB6BCB4-0E0C-4DA0-A08A-0EBC9371959F}" srcOrd="0" destOrd="0" presId="urn:microsoft.com/office/officeart/2005/8/layout/hList1"/>
    <dgm:cxn modelId="{AF0890AB-024A-4E0B-91B0-2065B12C950A}" type="presParOf" srcId="{8AB6BCB4-0E0C-4DA0-A08A-0EBC9371959F}" destId="{62F0C840-BD2C-47AA-A4A2-F32A06C57F64}" srcOrd="0" destOrd="0" presId="urn:microsoft.com/office/officeart/2005/8/layout/hList1"/>
    <dgm:cxn modelId="{71E0E9B5-58D9-4BB1-AB5B-305B9977306C}" type="presParOf" srcId="{8AB6BCB4-0E0C-4DA0-A08A-0EBC9371959F}" destId="{20BA5223-5ECA-442A-881A-AA738C923E0A}" srcOrd="1" destOrd="0" presId="urn:microsoft.com/office/officeart/2005/8/layout/hList1"/>
    <dgm:cxn modelId="{FEDE1A70-2CC1-4C94-9601-EFB959128E9B}" type="presParOf" srcId="{FBEB566D-4423-40A5-B038-2AB31CA5122B}" destId="{992B7E16-1C02-4329-A732-649D1D9330A4}" srcOrd="1" destOrd="0" presId="urn:microsoft.com/office/officeart/2005/8/layout/hList1"/>
    <dgm:cxn modelId="{DBBB33FD-85D8-4EA6-9E07-E3D0C4E294C2}" type="presParOf" srcId="{FBEB566D-4423-40A5-B038-2AB31CA5122B}" destId="{24538537-E06D-43A0-926D-C9C9086BAB2D}" srcOrd="2" destOrd="0" presId="urn:microsoft.com/office/officeart/2005/8/layout/hList1"/>
    <dgm:cxn modelId="{83EC878B-2FC9-47A0-8A1E-BD6E49D3ABE3}" type="presParOf" srcId="{24538537-E06D-43A0-926D-C9C9086BAB2D}" destId="{F5B1DBBC-69F7-404B-B09A-E9E69C17C225}" srcOrd="0" destOrd="0" presId="urn:microsoft.com/office/officeart/2005/8/layout/hList1"/>
    <dgm:cxn modelId="{E6196E41-4E5F-46A2-8A0C-0B1D8BAE27FD}" type="presParOf" srcId="{24538537-E06D-43A0-926D-C9C9086BAB2D}" destId="{30582B5A-8FFB-43F6-AD0C-E2EE0F9B983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8A47B-A4BB-4AE0-B7E8-56F59DF10CD8}">
      <dsp:nvSpPr>
        <dsp:cNvPr id="0" name=""/>
        <dsp:cNvSpPr/>
      </dsp:nvSpPr>
      <dsp:spPr>
        <a:xfrm>
          <a:off x="5161529" y="3420499"/>
          <a:ext cx="4347603" cy="3760853"/>
        </a:xfrm>
        <a:prstGeom prst="hexagon">
          <a:avLst>
            <a:gd name="adj" fmla="val 2857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Principles</a:t>
          </a:r>
          <a:endParaRPr lang="en-US" sz="2600" kern="1200" dirty="0"/>
        </a:p>
      </dsp:txBody>
      <dsp:txXfrm>
        <a:off x="5881988" y="4043725"/>
        <a:ext cx="2906685" cy="2514401"/>
      </dsp:txXfrm>
    </dsp:sp>
    <dsp:sp modelId="{BDB840EA-4559-4778-827A-6DEEB26D7213}">
      <dsp:nvSpPr>
        <dsp:cNvPr id="0" name=""/>
        <dsp:cNvSpPr/>
      </dsp:nvSpPr>
      <dsp:spPr>
        <a:xfrm>
          <a:off x="7883964" y="1621185"/>
          <a:ext cx="1640338" cy="1413368"/>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58176-BF87-4782-9918-26615A8E7DDD}">
      <dsp:nvSpPr>
        <dsp:cNvPr id="0" name=""/>
        <dsp:cNvSpPr/>
      </dsp:nvSpPr>
      <dsp:spPr>
        <a:xfrm>
          <a:off x="5562006" y="0"/>
          <a:ext cx="3562830" cy="3082266"/>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Safety</a:t>
          </a:r>
          <a:endParaRPr lang="en-US" sz="2600" kern="1200" dirty="0"/>
        </a:p>
      </dsp:txBody>
      <dsp:txXfrm>
        <a:off x="6152443" y="510797"/>
        <a:ext cx="2381956" cy="2060672"/>
      </dsp:txXfrm>
    </dsp:sp>
    <dsp:sp modelId="{B86C5035-A307-41F4-AD2A-F756C0AB0971}">
      <dsp:nvSpPr>
        <dsp:cNvPr id="0" name=""/>
        <dsp:cNvSpPr/>
      </dsp:nvSpPr>
      <dsp:spPr>
        <a:xfrm>
          <a:off x="9798366" y="4263431"/>
          <a:ext cx="1640338" cy="1413368"/>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0B9592-63F0-406F-B410-8771B422BD24}">
      <dsp:nvSpPr>
        <dsp:cNvPr id="0" name=""/>
        <dsp:cNvSpPr/>
      </dsp:nvSpPr>
      <dsp:spPr>
        <a:xfrm>
          <a:off x="8829535" y="1895800"/>
          <a:ext cx="3562830" cy="3082266"/>
        </a:xfrm>
        <a:prstGeom prst="hexagon">
          <a:avLst>
            <a:gd name="adj" fmla="val 2857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Trust &amp; Transparency</a:t>
          </a:r>
        </a:p>
      </dsp:txBody>
      <dsp:txXfrm>
        <a:off x="9419972" y="2406597"/>
        <a:ext cx="2381956" cy="2060672"/>
      </dsp:txXfrm>
    </dsp:sp>
    <dsp:sp modelId="{27C59764-B8A6-4D3D-9074-4F82FDE1EA19}">
      <dsp:nvSpPr>
        <dsp:cNvPr id="0" name=""/>
        <dsp:cNvSpPr/>
      </dsp:nvSpPr>
      <dsp:spPr>
        <a:xfrm>
          <a:off x="8468499" y="7246030"/>
          <a:ext cx="1640338" cy="1413368"/>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5E3DDF-1C50-4A32-BAE1-4547D816846E}">
      <dsp:nvSpPr>
        <dsp:cNvPr id="0" name=""/>
        <dsp:cNvSpPr/>
      </dsp:nvSpPr>
      <dsp:spPr>
        <a:xfrm>
          <a:off x="8829535" y="5622724"/>
          <a:ext cx="3562830" cy="3082266"/>
        </a:xfrm>
        <a:prstGeom prst="hexagon">
          <a:avLst>
            <a:gd name="adj" fmla="val 2857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Peer Support</a:t>
          </a:r>
        </a:p>
      </dsp:txBody>
      <dsp:txXfrm>
        <a:off x="9419972" y="6133521"/>
        <a:ext cx="2381956" cy="2060672"/>
      </dsp:txXfrm>
    </dsp:sp>
    <dsp:sp modelId="{CAF2746D-D2FF-42A6-9ACD-CD69E252263C}">
      <dsp:nvSpPr>
        <dsp:cNvPr id="0" name=""/>
        <dsp:cNvSpPr/>
      </dsp:nvSpPr>
      <dsp:spPr>
        <a:xfrm>
          <a:off x="5169619" y="7555635"/>
          <a:ext cx="1640338" cy="1413368"/>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C2E54-55E5-49B1-AB63-29AED936D584}">
      <dsp:nvSpPr>
        <dsp:cNvPr id="0" name=""/>
        <dsp:cNvSpPr/>
      </dsp:nvSpPr>
      <dsp:spPr>
        <a:xfrm>
          <a:off x="5562006" y="7520646"/>
          <a:ext cx="3562830" cy="3082266"/>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Collaboration &amp; Mutuality</a:t>
          </a:r>
        </a:p>
      </dsp:txBody>
      <dsp:txXfrm>
        <a:off x="6152443" y="8031443"/>
        <a:ext cx="2381956" cy="2060672"/>
      </dsp:txXfrm>
    </dsp:sp>
    <dsp:sp modelId="{61EE64BF-7800-4BE0-A60C-4D10EFB46159}">
      <dsp:nvSpPr>
        <dsp:cNvPr id="0" name=""/>
        <dsp:cNvSpPr/>
      </dsp:nvSpPr>
      <dsp:spPr>
        <a:xfrm>
          <a:off x="3223867" y="4914450"/>
          <a:ext cx="1640338" cy="1413368"/>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7C8FF-B1D8-4FC9-93B7-3A20717638C5}">
      <dsp:nvSpPr>
        <dsp:cNvPr id="0" name=""/>
        <dsp:cNvSpPr/>
      </dsp:nvSpPr>
      <dsp:spPr>
        <a:xfrm>
          <a:off x="2279307" y="5624845"/>
          <a:ext cx="3562830" cy="3082266"/>
        </a:xfrm>
        <a:prstGeom prst="hexagon">
          <a:avLst>
            <a:gd name="adj" fmla="val 2857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EmpowermentVoice</a:t>
          </a:r>
          <a:r>
            <a:rPr lang="en-US" sz="2800" kern="1200" dirty="0"/>
            <a:t>, &amp; Choice</a:t>
          </a:r>
        </a:p>
      </dsp:txBody>
      <dsp:txXfrm>
        <a:off x="2869744" y="6135642"/>
        <a:ext cx="2381956" cy="2060672"/>
      </dsp:txXfrm>
    </dsp:sp>
    <dsp:sp modelId="{B7680CB5-21A3-4C70-8E63-E4015F7FC22D}">
      <dsp:nvSpPr>
        <dsp:cNvPr id="0" name=""/>
        <dsp:cNvSpPr/>
      </dsp:nvSpPr>
      <dsp:spPr>
        <a:xfrm>
          <a:off x="2279307" y="1891559"/>
          <a:ext cx="3562830" cy="3082266"/>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Cultural, Historical, &amp; Gender Issues</a:t>
          </a:r>
        </a:p>
      </dsp:txBody>
      <dsp:txXfrm>
        <a:off x="2869744" y="2402356"/>
        <a:ext cx="2381956" cy="2060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8A47B-A4BB-4AE0-B7E8-56F59DF10CD8}">
      <dsp:nvSpPr>
        <dsp:cNvPr id="0" name=""/>
        <dsp:cNvSpPr/>
      </dsp:nvSpPr>
      <dsp:spPr>
        <a:xfrm>
          <a:off x="4210563" y="1420281"/>
          <a:ext cx="1805238" cy="1561604"/>
        </a:xfrm>
        <a:prstGeom prst="hexagon">
          <a:avLst>
            <a:gd name="adj" fmla="val 2857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Principles</a:t>
          </a:r>
        </a:p>
      </dsp:txBody>
      <dsp:txXfrm>
        <a:off x="4509716" y="1679061"/>
        <a:ext cx="1206932" cy="1044044"/>
      </dsp:txXfrm>
    </dsp:sp>
    <dsp:sp modelId="{BDB840EA-4559-4778-827A-6DEEB26D7213}">
      <dsp:nvSpPr>
        <dsp:cNvPr id="0" name=""/>
        <dsp:cNvSpPr/>
      </dsp:nvSpPr>
      <dsp:spPr>
        <a:xfrm>
          <a:off x="5340989" y="673158"/>
          <a:ext cx="681111" cy="58686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58176-BF87-4782-9918-26615A8E7DDD}">
      <dsp:nvSpPr>
        <dsp:cNvPr id="0" name=""/>
        <dsp:cNvSpPr/>
      </dsp:nvSpPr>
      <dsp:spPr>
        <a:xfrm>
          <a:off x="4376852" y="0"/>
          <a:ext cx="1479380" cy="1279837"/>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Safety</a:t>
          </a:r>
        </a:p>
      </dsp:txBody>
      <dsp:txXfrm>
        <a:off x="4622017" y="212096"/>
        <a:ext cx="989050" cy="855645"/>
      </dsp:txXfrm>
    </dsp:sp>
    <dsp:sp modelId="{B86C5035-A307-41F4-AD2A-F756C0AB0971}">
      <dsp:nvSpPr>
        <dsp:cNvPr id="0" name=""/>
        <dsp:cNvSpPr/>
      </dsp:nvSpPr>
      <dsp:spPr>
        <a:xfrm>
          <a:off x="6135899" y="1770288"/>
          <a:ext cx="681111" cy="58686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0B9592-63F0-406F-B410-8771B422BD24}">
      <dsp:nvSpPr>
        <dsp:cNvPr id="0" name=""/>
        <dsp:cNvSpPr/>
      </dsp:nvSpPr>
      <dsp:spPr>
        <a:xfrm>
          <a:off x="5733615" y="787186"/>
          <a:ext cx="1479380" cy="1279837"/>
        </a:xfrm>
        <a:prstGeom prst="hexagon">
          <a:avLst>
            <a:gd name="adj" fmla="val 2857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Trust &amp; Transparency</a:t>
          </a:r>
        </a:p>
      </dsp:txBody>
      <dsp:txXfrm>
        <a:off x="5978780" y="999282"/>
        <a:ext cx="989050" cy="855645"/>
      </dsp:txXfrm>
    </dsp:sp>
    <dsp:sp modelId="{27C59764-B8A6-4D3D-9074-4F82FDE1EA19}">
      <dsp:nvSpPr>
        <dsp:cNvPr id="0" name=""/>
        <dsp:cNvSpPr/>
      </dsp:nvSpPr>
      <dsp:spPr>
        <a:xfrm>
          <a:off x="5583704" y="3008741"/>
          <a:ext cx="681111" cy="58686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5E3DDF-1C50-4A32-BAE1-4547D816846E}">
      <dsp:nvSpPr>
        <dsp:cNvPr id="0" name=""/>
        <dsp:cNvSpPr/>
      </dsp:nvSpPr>
      <dsp:spPr>
        <a:xfrm>
          <a:off x="5733615" y="2334702"/>
          <a:ext cx="1479380" cy="1279837"/>
        </a:xfrm>
        <a:prstGeom prst="hexagon">
          <a:avLst>
            <a:gd name="adj" fmla="val 2857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Peer Support</a:t>
          </a:r>
        </a:p>
      </dsp:txBody>
      <dsp:txXfrm>
        <a:off x="5978780" y="2546798"/>
        <a:ext cx="989050" cy="855645"/>
      </dsp:txXfrm>
    </dsp:sp>
    <dsp:sp modelId="{CAF2746D-D2FF-42A6-9ACD-CD69E252263C}">
      <dsp:nvSpPr>
        <dsp:cNvPr id="0" name=""/>
        <dsp:cNvSpPr/>
      </dsp:nvSpPr>
      <dsp:spPr>
        <a:xfrm>
          <a:off x="4213922" y="3137297"/>
          <a:ext cx="681111" cy="58686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C2E54-55E5-49B1-AB63-29AED936D584}">
      <dsp:nvSpPr>
        <dsp:cNvPr id="0" name=""/>
        <dsp:cNvSpPr/>
      </dsp:nvSpPr>
      <dsp:spPr>
        <a:xfrm>
          <a:off x="4376852" y="3122769"/>
          <a:ext cx="1479380" cy="1279837"/>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Collaboration &amp; Mutuality</a:t>
          </a:r>
        </a:p>
      </dsp:txBody>
      <dsp:txXfrm>
        <a:off x="4622017" y="3334865"/>
        <a:ext cx="989050" cy="855645"/>
      </dsp:txXfrm>
    </dsp:sp>
    <dsp:sp modelId="{61EE64BF-7800-4BE0-A60C-4D10EFB46159}">
      <dsp:nvSpPr>
        <dsp:cNvPr id="0" name=""/>
        <dsp:cNvSpPr/>
      </dsp:nvSpPr>
      <dsp:spPr>
        <a:xfrm>
          <a:off x="3405995" y="2040608"/>
          <a:ext cx="681111" cy="58686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7C8FF-B1D8-4FC9-93B7-3A20717638C5}">
      <dsp:nvSpPr>
        <dsp:cNvPr id="0" name=""/>
        <dsp:cNvSpPr/>
      </dsp:nvSpPr>
      <dsp:spPr>
        <a:xfrm>
          <a:off x="3013789" y="2335583"/>
          <a:ext cx="1479380" cy="1279837"/>
        </a:xfrm>
        <a:prstGeom prst="hexagon">
          <a:avLst>
            <a:gd name="adj" fmla="val 2857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Empowerment, Voice, &amp; Choice</a:t>
          </a:r>
        </a:p>
      </dsp:txBody>
      <dsp:txXfrm>
        <a:off x="3258954" y="2547679"/>
        <a:ext cx="989050" cy="855645"/>
      </dsp:txXfrm>
    </dsp:sp>
    <dsp:sp modelId="{B7680CB5-21A3-4C70-8E63-E4015F7FC22D}">
      <dsp:nvSpPr>
        <dsp:cNvPr id="0" name=""/>
        <dsp:cNvSpPr/>
      </dsp:nvSpPr>
      <dsp:spPr>
        <a:xfrm>
          <a:off x="3013789" y="785425"/>
          <a:ext cx="1479380" cy="1279837"/>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Cultural, Historical, Gender Issues</a:t>
          </a:r>
        </a:p>
      </dsp:txBody>
      <dsp:txXfrm>
        <a:off x="3258954" y="997521"/>
        <a:ext cx="989050" cy="8556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8DA77-9FD3-4750-83F1-0025BD9E5228}">
      <dsp:nvSpPr>
        <dsp:cNvPr id="0" name=""/>
        <dsp:cNvSpPr/>
      </dsp:nvSpPr>
      <dsp:spPr>
        <a:xfrm>
          <a:off x="41892" y="0"/>
          <a:ext cx="4858722" cy="1093334"/>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Stage 1 (Immediate)</a:t>
          </a:r>
        </a:p>
        <a:p>
          <a:pPr marL="0" lvl="0" indent="0" algn="ctr" defTabSz="800100">
            <a:lnSpc>
              <a:spcPct val="90000"/>
            </a:lnSpc>
            <a:spcBef>
              <a:spcPct val="0"/>
            </a:spcBef>
            <a:spcAft>
              <a:spcPct val="35000"/>
            </a:spcAft>
            <a:buNone/>
          </a:pPr>
          <a:r>
            <a:rPr lang="en-US" sz="1800" b="1" kern="1200" dirty="0">
              <a:solidFill>
                <a:schemeClr val="tx1"/>
              </a:solidFill>
            </a:rPr>
            <a:t>Palliate immediate discomfort and provide social support</a:t>
          </a:r>
        </a:p>
      </dsp:txBody>
      <dsp:txXfrm>
        <a:off x="73915" y="32023"/>
        <a:ext cx="4794676" cy="1029288"/>
      </dsp:txXfrm>
    </dsp:sp>
    <dsp:sp modelId="{C5C63A88-50F4-49DF-B762-897BB3A8C2A7}">
      <dsp:nvSpPr>
        <dsp:cNvPr id="0" name=""/>
        <dsp:cNvSpPr/>
      </dsp:nvSpPr>
      <dsp:spPr>
        <a:xfrm rot="5400000">
          <a:off x="2284153" y="1096800"/>
          <a:ext cx="374199" cy="492000"/>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5400000">
        <a:off x="2323653" y="1155700"/>
        <a:ext cx="295200" cy="261939"/>
      </dsp:txXfrm>
    </dsp:sp>
    <dsp:sp modelId="{F7D7ABFD-8EDE-42AF-8A84-1DE0171555B7}">
      <dsp:nvSpPr>
        <dsp:cNvPr id="0" name=""/>
        <dsp:cNvSpPr/>
      </dsp:nvSpPr>
      <dsp:spPr>
        <a:xfrm>
          <a:off x="0" y="1592266"/>
          <a:ext cx="4942507" cy="1093334"/>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Stage 2 (Short-term)</a:t>
          </a:r>
        </a:p>
        <a:p>
          <a:pPr marL="0" lvl="0" indent="0" algn="ctr" defTabSz="800100">
            <a:lnSpc>
              <a:spcPct val="90000"/>
            </a:lnSpc>
            <a:spcBef>
              <a:spcPct val="0"/>
            </a:spcBef>
            <a:spcAft>
              <a:spcPct val="35000"/>
            </a:spcAft>
            <a:buNone/>
          </a:pPr>
          <a:r>
            <a:rPr lang="en-US" sz="1800" b="1" kern="1200" dirty="0">
              <a:solidFill>
                <a:schemeClr val="tx1"/>
              </a:solidFill>
            </a:rPr>
            <a:t>Provide psychoeducation and enhance coping skills</a:t>
          </a:r>
        </a:p>
      </dsp:txBody>
      <dsp:txXfrm>
        <a:off x="32023" y="1624289"/>
        <a:ext cx="4878461" cy="1029288"/>
      </dsp:txXfrm>
    </dsp:sp>
    <dsp:sp modelId="{48FF93A2-74E8-4F1E-852C-A63838706048}">
      <dsp:nvSpPr>
        <dsp:cNvPr id="0" name=""/>
        <dsp:cNvSpPr/>
      </dsp:nvSpPr>
      <dsp:spPr>
        <a:xfrm rot="5400000">
          <a:off x="2272487" y="2704622"/>
          <a:ext cx="397532" cy="492000"/>
        </a:xfrm>
        <a:prstGeom prst="rightArrow">
          <a:avLst>
            <a:gd name="adj1" fmla="val 60000"/>
            <a:gd name="adj2" fmla="val 5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5400000">
        <a:off x="2323653" y="2751856"/>
        <a:ext cx="295200" cy="278272"/>
      </dsp:txXfrm>
    </dsp:sp>
    <dsp:sp modelId="{97C45D0F-88EA-4A69-A16E-297E8DC27B25}">
      <dsp:nvSpPr>
        <dsp:cNvPr id="0" name=""/>
        <dsp:cNvSpPr/>
      </dsp:nvSpPr>
      <dsp:spPr>
        <a:xfrm>
          <a:off x="41892" y="3215644"/>
          <a:ext cx="4858722" cy="1093334"/>
        </a:xfrm>
        <a:prstGeom prst="roundRect">
          <a:avLst>
            <a:gd name="adj" fmla="val 10000"/>
          </a:avLst>
        </a:prstGeom>
        <a:solidFill>
          <a:srgbClr val="DDD3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Stage 3 (Long-term)</a:t>
          </a:r>
        </a:p>
        <a:p>
          <a:pPr marL="0" lvl="0" indent="0" algn="ctr" defTabSz="800100">
            <a:lnSpc>
              <a:spcPct val="90000"/>
            </a:lnSpc>
            <a:spcBef>
              <a:spcPct val="0"/>
            </a:spcBef>
            <a:spcAft>
              <a:spcPct val="35000"/>
            </a:spcAft>
            <a:buNone/>
          </a:pPr>
          <a:r>
            <a:rPr lang="en-US" sz="1800" b="1" kern="1200" dirty="0">
              <a:solidFill>
                <a:schemeClr val="tx1"/>
              </a:solidFill>
            </a:rPr>
            <a:t>Treat specific trauma issues</a:t>
          </a:r>
        </a:p>
      </dsp:txBody>
      <dsp:txXfrm>
        <a:off x="73915" y="3247667"/>
        <a:ext cx="4794676" cy="10292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28263-695A-49DB-893C-672DF3A59D75}">
      <dsp:nvSpPr>
        <dsp:cNvPr id="0" name=""/>
        <dsp:cNvSpPr/>
      </dsp:nvSpPr>
      <dsp:spPr>
        <a:xfrm>
          <a:off x="0" y="1371598"/>
          <a:ext cx="1869157" cy="1866902"/>
        </a:xfrm>
        <a:prstGeom prst="rect">
          <a:avLst/>
        </a:prstGeom>
        <a:blipFill rotWithShape="0">
          <a:blip xmlns:r="http://schemas.openxmlformats.org/officeDocument/2006/relationships" r:embed="rId1"/>
          <a:srcRect/>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endParaRPr lang="en-US" sz="2400" b="0" kern="1200" dirty="0">
            <a:solidFill>
              <a:schemeClr val="bg1"/>
            </a:solidFill>
            <a:latin typeface="Georgia" panose="02040502050405020303" pitchFamily="18" charset="0"/>
          </a:endParaRPr>
        </a:p>
      </dsp:txBody>
      <dsp:txXfrm>
        <a:off x="0" y="1371598"/>
        <a:ext cx="1869157" cy="1866902"/>
      </dsp:txXfrm>
    </dsp:sp>
    <dsp:sp modelId="{872423CB-0A6B-406C-A6BA-247E684A6894}">
      <dsp:nvSpPr>
        <dsp:cNvPr id="0" name=""/>
        <dsp:cNvSpPr/>
      </dsp:nvSpPr>
      <dsp:spPr>
        <a:xfrm>
          <a:off x="1872159" y="574241"/>
          <a:ext cx="212035" cy="346161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91B88E-548E-40CA-A1B3-33E379E159E2}">
      <dsp:nvSpPr>
        <dsp:cNvPr id="0" name=""/>
        <dsp:cNvSpPr/>
      </dsp:nvSpPr>
      <dsp:spPr>
        <a:xfrm>
          <a:off x="2169009" y="2251"/>
          <a:ext cx="5795859" cy="46055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Font typeface="+mj-lt"/>
            <a:buAutoNum type="arabicPeriod"/>
          </a:pPr>
          <a:r>
            <a:rPr lang="en-US" sz="2400" b="1" kern="1200" dirty="0">
              <a:solidFill>
                <a:schemeClr val="bg1"/>
              </a:solidFill>
              <a:latin typeface="Georgia" panose="02040502050405020303" pitchFamily="18" charset="0"/>
            </a:rPr>
            <a:t> Intrusions/re-experiencing</a:t>
          </a:r>
        </a:p>
        <a:p>
          <a:pPr marL="457200" lvl="2" indent="-228600" algn="l" defTabSz="889000">
            <a:lnSpc>
              <a:spcPct val="90000"/>
            </a:lnSpc>
            <a:spcBef>
              <a:spcPct val="0"/>
            </a:spcBef>
            <a:spcAft>
              <a:spcPct val="15000"/>
            </a:spcAft>
            <a:buFont typeface="Wingdings" panose="05000000000000000000" pitchFamily="2" charset="2"/>
            <a:buChar char="ü"/>
          </a:pPr>
          <a:r>
            <a:rPr lang="en-US" sz="2000" b="0" kern="1200" dirty="0">
              <a:solidFill>
                <a:schemeClr val="bg1"/>
              </a:solidFill>
              <a:latin typeface="Georgia" panose="02040502050405020303" pitchFamily="18" charset="0"/>
            </a:rPr>
            <a:t>1 of 5 symptoms required</a:t>
          </a:r>
        </a:p>
        <a:p>
          <a:pPr marL="228600" lvl="1" indent="-228600" algn="l" defTabSz="1066800">
            <a:lnSpc>
              <a:spcPct val="90000"/>
            </a:lnSpc>
            <a:spcBef>
              <a:spcPct val="0"/>
            </a:spcBef>
            <a:spcAft>
              <a:spcPct val="15000"/>
            </a:spcAft>
            <a:buFont typeface="+mj-lt"/>
            <a:buAutoNum type="arabicPeriod"/>
          </a:pPr>
          <a:r>
            <a:rPr lang="en-US" sz="2400" b="1" kern="1200" dirty="0">
              <a:solidFill>
                <a:schemeClr val="bg1"/>
              </a:solidFill>
              <a:latin typeface="Georgia" panose="02040502050405020303" pitchFamily="18" charset="0"/>
            </a:rPr>
            <a:t> Avoidance</a:t>
          </a:r>
        </a:p>
        <a:p>
          <a:pPr marL="457200" lvl="2" indent="-228600" algn="l" defTabSz="889000">
            <a:lnSpc>
              <a:spcPct val="90000"/>
            </a:lnSpc>
            <a:spcBef>
              <a:spcPct val="0"/>
            </a:spcBef>
            <a:spcAft>
              <a:spcPct val="15000"/>
            </a:spcAft>
            <a:buFont typeface="Wingdings" panose="05000000000000000000" pitchFamily="2" charset="2"/>
            <a:buChar char="ü"/>
          </a:pPr>
          <a:r>
            <a:rPr lang="en-US" sz="2000" b="0" kern="1200" dirty="0">
              <a:solidFill>
                <a:schemeClr val="bg1"/>
              </a:solidFill>
              <a:latin typeface="Georgia" panose="02040502050405020303" pitchFamily="18" charset="0"/>
            </a:rPr>
            <a:t>1 of 2 symptoms required</a:t>
          </a:r>
        </a:p>
        <a:p>
          <a:pPr marL="228600" lvl="1" indent="-228600" algn="l" defTabSz="1066800">
            <a:lnSpc>
              <a:spcPct val="90000"/>
            </a:lnSpc>
            <a:spcBef>
              <a:spcPct val="0"/>
            </a:spcBef>
            <a:spcAft>
              <a:spcPct val="15000"/>
            </a:spcAft>
            <a:buFont typeface="+mj-lt"/>
            <a:buAutoNum type="arabicPeriod"/>
          </a:pPr>
          <a:r>
            <a:rPr lang="en-US" sz="2400" b="1" kern="1200" dirty="0">
              <a:solidFill>
                <a:schemeClr val="bg1"/>
              </a:solidFill>
              <a:latin typeface="Georgia" panose="02040502050405020303" pitchFamily="18" charset="0"/>
              <a:ea typeface="Osaka" charset="0"/>
              <a:cs typeface="Osaka" charset="0"/>
            </a:rPr>
            <a:t> Neg. alterations in cognitions and mood</a:t>
          </a:r>
          <a:endParaRPr lang="en-US" sz="2400" b="1" kern="1200" dirty="0">
            <a:solidFill>
              <a:schemeClr val="bg1"/>
            </a:solidFill>
            <a:latin typeface="Georgia" panose="02040502050405020303" pitchFamily="18" charset="0"/>
          </a:endParaRPr>
        </a:p>
        <a:p>
          <a:pPr marL="457200" lvl="2" indent="-228600" algn="l" defTabSz="889000">
            <a:lnSpc>
              <a:spcPct val="90000"/>
            </a:lnSpc>
            <a:spcBef>
              <a:spcPct val="0"/>
            </a:spcBef>
            <a:spcAft>
              <a:spcPct val="15000"/>
            </a:spcAft>
            <a:buFont typeface="Wingdings" panose="05000000000000000000" pitchFamily="2" charset="2"/>
            <a:buChar char="ü"/>
          </a:pPr>
          <a:r>
            <a:rPr lang="en-US" sz="2000" b="0" kern="1200" dirty="0">
              <a:solidFill>
                <a:schemeClr val="bg1"/>
              </a:solidFill>
              <a:latin typeface="Georgia" panose="02040502050405020303" pitchFamily="18" charset="0"/>
            </a:rPr>
            <a:t>2 of 7 symptoms required</a:t>
          </a:r>
        </a:p>
        <a:p>
          <a:pPr marL="228600" lvl="1" indent="-228600" algn="l" defTabSz="1066800">
            <a:lnSpc>
              <a:spcPct val="90000"/>
            </a:lnSpc>
            <a:spcBef>
              <a:spcPct val="0"/>
            </a:spcBef>
            <a:spcAft>
              <a:spcPct val="15000"/>
            </a:spcAft>
            <a:buFont typeface="+mj-lt"/>
            <a:buAutoNum type="arabicPeriod"/>
          </a:pPr>
          <a:r>
            <a:rPr lang="en-US" sz="2400" b="1" kern="1200" dirty="0">
              <a:solidFill>
                <a:schemeClr val="bg1"/>
              </a:solidFill>
              <a:latin typeface="Georgia" panose="02040502050405020303" pitchFamily="18" charset="0"/>
            </a:rPr>
            <a:t> A</a:t>
          </a:r>
          <a:r>
            <a:rPr lang="en-US" sz="2400" b="1" kern="1200" dirty="0">
              <a:solidFill>
                <a:schemeClr val="bg1"/>
              </a:solidFill>
              <a:latin typeface="Georgia" panose="02040502050405020303" pitchFamily="18" charset="0"/>
              <a:ea typeface="Osaka" charset="0"/>
              <a:cs typeface="Osaka" charset="0"/>
            </a:rPr>
            <a:t>lterations in arousal and reactivity</a:t>
          </a:r>
          <a:endParaRPr lang="en-US" sz="2400" b="1" kern="1200" dirty="0">
            <a:solidFill>
              <a:schemeClr val="bg1"/>
            </a:solidFill>
            <a:latin typeface="Georgia" panose="02040502050405020303" pitchFamily="18" charset="0"/>
          </a:endParaRPr>
        </a:p>
        <a:p>
          <a:pPr marL="457200" lvl="2" indent="-228600" algn="l" defTabSz="889000">
            <a:lnSpc>
              <a:spcPct val="90000"/>
            </a:lnSpc>
            <a:spcBef>
              <a:spcPct val="0"/>
            </a:spcBef>
            <a:spcAft>
              <a:spcPct val="15000"/>
            </a:spcAft>
            <a:buFont typeface="Wingdings" panose="05000000000000000000" pitchFamily="2" charset="2"/>
            <a:buChar char="ü"/>
          </a:pPr>
          <a:r>
            <a:rPr lang="en-US" sz="2000" b="0" kern="1200" dirty="0">
              <a:solidFill>
                <a:schemeClr val="bg1"/>
              </a:solidFill>
              <a:latin typeface="Georgia" panose="02040502050405020303" pitchFamily="18" charset="0"/>
            </a:rPr>
            <a:t>2 of 6 symptoms required</a:t>
          </a:r>
        </a:p>
      </dsp:txBody>
      <dsp:txXfrm>
        <a:off x="2169009" y="2251"/>
        <a:ext cx="5795859" cy="46055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02FAB-B99F-4062-A10D-79010BFFD8D4}">
      <dsp:nvSpPr>
        <dsp:cNvPr id="0" name=""/>
        <dsp:cNvSpPr/>
      </dsp:nvSpPr>
      <dsp:spPr>
        <a:xfrm>
          <a:off x="0" y="3318"/>
          <a:ext cx="6731036" cy="639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9EFCF6B-A4FF-4DFB-A5C2-72227E6A0DF8}">
      <dsp:nvSpPr>
        <dsp:cNvPr id="0" name=""/>
        <dsp:cNvSpPr/>
      </dsp:nvSpPr>
      <dsp:spPr>
        <a:xfrm>
          <a:off x="193564" y="147292"/>
          <a:ext cx="352279" cy="35193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E675CF3-D0CE-4050-A590-3DA87CE38AB8}">
      <dsp:nvSpPr>
        <dsp:cNvPr id="0" name=""/>
        <dsp:cNvSpPr/>
      </dsp:nvSpPr>
      <dsp:spPr>
        <a:xfrm>
          <a:off x="739408" y="3318"/>
          <a:ext cx="5969231" cy="67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53" tIns="71953" rIns="71953" bIns="71953" numCol="1" spcCol="1270" anchor="ctr" anchorCtr="0">
          <a:noAutofit/>
        </a:bodyPr>
        <a:lstStyle/>
        <a:p>
          <a:pPr marL="0" lvl="0" indent="0" algn="l" defTabSz="800100">
            <a:lnSpc>
              <a:spcPct val="100000"/>
            </a:lnSpc>
            <a:spcBef>
              <a:spcPct val="0"/>
            </a:spcBef>
            <a:spcAft>
              <a:spcPct val="35000"/>
            </a:spcAft>
            <a:buNone/>
          </a:pPr>
          <a:r>
            <a:rPr lang="en-US" sz="1800" kern="1200" dirty="0"/>
            <a:t>Some Veterans feel guilty for NOT killing.</a:t>
          </a:r>
        </a:p>
      </dsp:txBody>
      <dsp:txXfrm>
        <a:off x="739408" y="3318"/>
        <a:ext cx="5969231" cy="679875"/>
      </dsp:txXfrm>
    </dsp:sp>
    <dsp:sp modelId="{C95DFF87-5FAE-4D2C-81A2-75E0291F95FD}">
      <dsp:nvSpPr>
        <dsp:cNvPr id="0" name=""/>
        <dsp:cNvSpPr/>
      </dsp:nvSpPr>
      <dsp:spPr>
        <a:xfrm>
          <a:off x="0" y="853163"/>
          <a:ext cx="6731036" cy="639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CAE28CC-61E4-4D3E-BC3B-09229F2492B9}">
      <dsp:nvSpPr>
        <dsp:cNvPr id="0" name=""/>
        <dsp:cNvSpPr/>
      </dsp:nvSpPr>
      <dsp:spPr>
        <a:xfrm>
          <a:off x="193564" y="997136"/>
          <a:ext cx="352279" cy="35193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CABAB86-AB2A-46D9-B71B-9B835BCEEBA7}">
      <dsp:nvSpPr>
        <dsp:cNvPr id="0" name=""/>
        <dsp:cNvSpPr/>
      </dsp:nvSpPr>
      <dsp:spPr>
        <a:xfrm>
          <a:off x="739408" y="853163"/>
          <a:ext cx="5969231" cy="67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53" tIns="71953" rIns="71953" bIns="71953" numCol="1" spcCol="1270" anchor="ctr" anchorCtr="0">
          <a:noAutofit/>
        </a:bodyPr>
        <a:lstStyle/>
        <a:p>
          <a:pPr marL="0" lvl="0" indent="0" algn="l" defTabSz="800100">
            <a:lnSpc>
              <a:spcPct val="100000"/>
            </a:lnSpc>
            <a:spcBef>
              <a:spcPct val="0"/>
            </a:spcBef>
            <a:spcAft>
              <a:spcPct val="35000"/>
            </a:spcAft>
            <a:buNone/>
          </a:pPr>
          <a:r>
            <a:rPr lang="en-US" sz="1800" kern="1200" dirty="0"/>
            <a:t>Some have to forgive comrades for unjustifiable acts that the Veteran felt powerless to confront. </a:t>
          </a:r>
        </a:p>
      </dsp:txBody>
      <dsp:txXfrm>
        <a:off x="739408" y="853163"/>
        <a:ext cx="5969231" cy="679875"/>
      </dsp:txXfrm>
    </dsp:sp>
    <dsp:sp modelId="{AAB53073-5E4D-45E7-88B4-037B1D609BB0}">
      <dsp:nvSpPr>
        <dsp:cNvPr id="0" name=""/>
        <dsp:cNvSpPr/>
      </dsp:nvSpPr>
      <dsp:spPr>
        <a:xfrm>
          <a:off x="0" y="1703007"/>
          <a:ext cx="6731036" cy="639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9E74B36-2480-48E0-873C-FAB38068C2DA}">
      <dsp:nvSpPr>
        <dsp:cNvPr id="0" name=""/>
        <dsp:cNvSpPr/>
      </dsp:nvSpPr>
      <dsp:spPr>
        <a:xfrm>
          <a:off x="193564" y="1846980"/>
          <a:ext cx="352279" cy="35193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3134BF7-1294-453A-B870-108B8232E818}">
      <dsp:nvSpPr>
        <dsp:cNvPr id="0" name=""/>
        <dsp:cNvSpPr/>
      </dsp:nvSpPr>
      <dsp:spPr>
        <a:xfrm>
          <a:off x="739408" y="1703007"/>
          <a:ext cx="5969231" cy="67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53" tIns="71953" rIns="71953" bIns="71953" numCol="1" spcCol="1270" anchor="ctr" anchorCtr="0">
          <a:noAutofit/>
        </a:bodyPr>
        <a:lstStyle/>
        <a:p>
          <a:pPr marL="0" lvl="0" indent="0" algn="l" defTabSz="800100">
            <a:lnSpc>
              <a:spcPct val="100000"/>
            </a:lnSpc>
            <a:spcBef>
              <a:spcPct val="0"/>
            </a:spcBef>
            <a:spcAft>
              <a:spcPct val="35000"/>
            </a:spcAft>
            <a:buNone/>
          </a:pPr>
          <a:r>
            <a:rPr lang="en-US" sz="1800" kern="1200"/>
            <a:t>Noncombat veterans sometimes feel guilty when they have seen fellow soldiers volunteer for dangerous missions. </a:t>
          </a:r>
        </a:p>
      </dsp:txBody>
      <dsp:txXfrm>
        <a:off x="739408" y="1703007"/>
        <a:ext cx="5969231" cy="679875"/>
      </dsp:txXfrm>
    </dsp:sp>
    <dsp:sp modelId="{6D6D6455-ED43-4845-A5B8-1F54FA9BA1B3}">
      <dsp:nvSpPr>
        <dsp:cNvPr id="0" name=""/>
        <dsp:cNvSpPr/>
      </dsp:nvSpPr>
      <dsp:spPr>
        <a:xfrm>
          <a:off x="0" y="2552851"/>
          <a:ext cx="6731036" cy="639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BB26969-38D2-4E35-8606-9F437B0AAFB4}">
      <dsp:nvSpPr>
        <dsp:cNvPr id="0" name=""/>
        <dsp:cNvSpPr/>
      </dsp:nvSpPr>
      <dsp:spPr>
        <a:xfrm>
          <a:off x="193564" y="2696824"/>
          <a:ext cx="352279" cy="35193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A4EA077-3C96-418B-B6DE-BD4232850E5C}">
      <dsp:nvSpPr>
        <dsp:cNvPr id="0" name=""/>
        <dsp:cNvSpPr/>
      </dsp:nvSpPr>
      <dsp:spPr>
        <a:xfrm>
          <a:off x="739408" y="2552851"/>
          <a:ext cx="5969231" cy="67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53" tIns="71953" rIns="71953" bIns="71953" numCol="1" spcCol="1270" anchor="ctr" anchorCtr="0">
          <a:noAutofit/>
        </a:bodyPr>
        <a:lstStyle/>
        <a:p>
          <a:pPr marL="0" lvl="0" indent="0" algn="l" defTabSz="800100">
            <a:lnSpc>
              <a:spcPct val="100000"/>
            </a:lnSpc>
            <a:spcBef>
              <a:spcPct val="0"/>
            </a:spcBef>
            <a:spcAft>
              <a:spcPct val="35000"/>
            </a:spcAft>
            <a:buNone/>
          </a:pPr>
          <a:r>
            <a:rPr lang="en-US" sz="1800" kern="1200"/>
            <a:t>Nurses and medics may feel guilty about the life and death decisions they made. </a:t>
          </a:r>
        </a:p>
      </dsp:txBody>
      <dsp:txXfrm>
        <a:off x="739408" y="2552851"/>
        <a:ext cx="5969231" cy="679875"/>
      </dsp:txXfrm>
    </dsp:sp>
    <dsp:sp modelId="{5A7DE328-17D0-4FC9-AD83-FE677EF77256}">
      <dsp:nvSpPr>
        <dsp:cNvPr id="0" name=""/>
        <dsp:cNvSpPr/>
      </dsp:nvSpPr>
      <dsp:spPr>
        <a:xfrm>
          <a:off x="0" y="3356918"/>
          <a:ext cx="6731036" cy="639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FCB6099-BFFB-4F11-AC8F-E93713E7AADD}">
      <dsp:nvSpPr>
        <dsp:cNvPr id="0" name=""/>
        <dsp:cNvSpPr/>
      </dsp:nvSpPr>
      <dsp:spPr>
        <a:xfrm>
          <a:off x="193564" y="3546669"/>
          <a:ext cx="352279" cy="35193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62A6006-50A3-425A-8DB3-E97959C806A2}">
      <dsp:nvSpPr>
        <dsp:cNvPr id="0" name=""/>
        <dsp:cNvSpPr/>
      </dsp:nvSpPr>
      <dsp:spPr>
        <a:xfrm>
          <a:off x="739408" y="3402695"/>
          <a:ext cx="5969231" cy="67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53" tIns="71953" rIns="71953" bIns="71953" numCol="1" spcCol="1270" anchor="ctr" anchorCtr="0">
          <a:noAutofit/>
        </a:bodyPr>
        <a:lstStyle/>
        <a:p>
          <a:pPr marL="0" lvl="0" indent="0" algn="l" defTabSz="800100">
            <a:lnSpc>
              <a:spcPct val="100000"/>
            </a:lnSpc>
            <a:spcBef>
              <a:spcPct val="0"/>
            </a:spcBef>
            <a:spcAft>
              <a:spcPct val="35000"/>
            </a:spcAft>
            <a:buNone/>
          </a:pPr>
          <a:r>
            <a:rPr lang="en-US" sz="1800" kern="1200"/>
            <a:t>Survivor’s guilt is common; it can interfere with Veterans’ ability to enjoy their lives. </a:t>
          </a:r>
        </a:p>
      </dsp:txBody>
      <dsp:txXfrm>
        <a:off x="739408" y="3402695"/>
        <a:ext cx="5969231" cy="679875"/>
      </dsp:txXfrm>
    </dsp:sp>
    <dsp:sp modelId="{F0CE191E-962F-4DA4-8541-CA73AD624930}">
      <dsp:nvSpPr>
        <dsp:cNvPr id="0" name=""/>
        <dsp:cNvSpPr/>
      </dsp:nvSpPr>
      <dsp:spPr>
        <a:xfrm>
          <a:off x="0" y="4252539"/>
          <a:ext cx="6731036" cy="639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A1ABBC8-CC71-4ECE-8140-B3E1245A2497}">
      <dsp:nvSpPr>
        <dsp:cNvPr id="0" name=""/>
        <dsp:cNvSpPr/>
      </dsp:nvSpPr>
      <dsp:spPr>
        <a:xfrm>
          <a:off x="193564" y="4396513"/>
          <a:ext cx="352279" cy="35193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DCED0E-5629-4C71-85CC-140F469C1284}">
      <dsp:nvSpPr>
        <dsp:cNvPr id="0" name=""/>
        <dsp:cNvSpPr/>
      </dsp:nvSpPr>
      <dsp:spPr>
        <a:xfrm>
          <a:off x="739408" y="4252539"/>
          <a:ext cx="5969231" cy="67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53" tIns="71953" rIns="71953" bIns="71953" numCol="1" spcCol="1270" anchor="ctr" anchorCtr="0">
          <a:noAutofit/>
        </a:bodyPr>
        <a:lstStyle/>
        <a:p>
          <a:pPr marL="0" lvl="0" indent="0" algn="l" defTabSz="800100">
            <a:lnSpc>
              <a:spcPct val="100000"/>
            </a:lnSpc>
            <a:spcBef>
              <a:spcPct val="0"/>
            </a:spcBef>
            <a:spcAft>
              <a:spcPct val="35000"/>
            </a:spcAft>
            <a:buNone/>
          </a:pPr>
          <a:r>
            <a:rPr lang="en-US" sz="1800" kern="1200" dirty="0"/>
            <a:t>Others have guilt for killing women and children or committing “friendly fire” or intentional killing of perceived poor leaders.  </a:t>
          </a:r>
        </a:p>
      </dsp:txBody>
      <dsp:txXfrm>
        <a:off x="739408" y="4252539"/>
        <a:ext cx="5969231" cy="679875"/>
      </dsp:txXfrm>
    </dsp:sp>
    <dsp:sp modelId="{C454C68B-C7E1-4640-BD50-BC0B21085137}">
      <dsp:nvSpPr>
        <dsp:cNvPr id="0" name=""/>
        <dsp:cNvSpPr/>
      </dsp:nvSpPr>
      <dsp:spPr>
        <a:xfrm>
          <a:off x="0" y="5102383"/>
          <a:ext cx="6731036" cy="639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246419-9393-2142-80E5-D982BC6B5260}">
      <dsp:nvSpPr>
        <dsp:cNvPr id="0" name=""/>
        <dsp:cNvSpPr/>
      </dsp:nvSpPr>
      <dsp:spPr>
        <a:xfrm>
          <a:off x="193564" y="5246357"/>
          <a:ext cx="352279" cy="351935"/>
        </a:xfrm>
        <a:prstGeom prst="rect">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A1B21A4-2B67-4841-A9EC-F5D37DE42784}">
      <dsp:nvSpPr>
        <dsp:cNvPr id="0" name=""/>
        <dsp:cNvSpPr/>
      </dsp:nvSpPr>
      <dsp:spPr>
        <a:xfrm>
          <a:off x="739408" y="5102383"/>
          <a:ext cx="5969231" cy="67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53" tIns="71953" rIns="71953" bIns="71953" numCol="1" spcCol="1270" anchor="ctr" anchorCtr="0">
          <a:noAutofit/>
        </a:bodyPr>
        <a:lstStyle/>
        <a:p>
          <a:pPr marL="0" lvl="0" indent="0" algn="l" defTabSz="800100">
            <a:lnSpc>
              <a:spcPct val="100000"/>
            </a:lnSpc>
            <a:spcBef>
              <a:spcPct val="0"/>
            </a:spcBef>
            <a:spcAft>
              <a:spcPct val="35000"/>
            </a:spcAft>
            <a:buNone/>
          </a:pPr>
          <a:r>
            <a:rPr lang="en-US" sz="1800" kern="1200" dirty="0"/>
            <a:t>Some feel betrayed by leadership (e.g. command gave negligent orders)</a:t>
          </a:r>
        </a:p>
      </dsp:txBody>
      <dsp:txXfrm>
        <a:off x="739408" y="5102383"/>
        <a:ext cx="5969231" cy="679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0C840-BD2C-47AA-A4A2-F32A06C57F64}">
      <dsp:nvSpPr>
        <dsp:cNvPr id="0" name=""/>
        <dsp:cNvSpPr/>
      </dsp:nvSpPr>
      <dsp:spPr>
        <a:xfrm>
          <a:off x="39" y="82080"/>
          <a:ext cx="3774355" cy="633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eorgia" panose="02040502050405020303" pitchFamily="18" charset="0"/>
            </a:rPr>
            <a:t>PC-PTSD-5</a:t>
          </a:r>
          <a:endParaRPr lang="en-US" sz="2200" kern="1200" dirty="0">
            <a:latin typeface="Georgia" panose="02040502050405020303" pitchFamily="18" charset="0"/>
          </a:endParaRPr>
        </a:p>
      </dsp:txBody>
      <dsp:txXfrm>
        <a:off x="39" y="82080"/>
        <a:ext cx="3774355" cy="633600"/>
      </dsp:txXfrm>
    </dsp:sp>
    <dsp:sp modelId="{20BA5223-5ECA-442A-881A-AA738C923E0A}">
      <dsp:nvSpPr>
        <dsp:cNvPr id="0" name=""/>
        <dsp:cNvSpPr/>
      </dsp:nvSpPr>
      <dsp:spPr>
        <a:xfrm>
          <a:off x="39" y="715680"/>
          <a:ext cx="3774355" cy="217403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5 item</a:t>
          </a:r>
        </a:p>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Self-report</a:t>
          </a:r>
        </a:p>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Screen for PTSD in Primary Care</a:t>
          </a:r>
        </a:p>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Positive if 3 or more YES responses</a:t>
          </a:r>
        </a:p>
      </dsp:txBody>
      <dsp:txXfrm>
        <a:off x="39" y="715680"/>
        <a:ext cx="3774355" cy="2174039"/>
      </dsp:txXfrm>
    </dsp:sp>
    <dsp:sp modelId="{F5B1DBBC-69F7-404B-B09A-E9E69C17C225}">
      <dsp:nvSpPr>
        <dsp:cNvPr id="0" name=""/>
        <dsp:cNvSpPr/>
      </dsp:nvSpPr>
      <dsp:spPr>
        <a:xfrm>
          <a:off x="4302804" y="82080"/>
          <a:ext cx="3774355" cy="633600"/>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eorgia" panose="02040502050405020303" pitchFamily="18" charset="0"/>
            </a:rPr>
            <a:t>PCL-5</a:t>
          </a:r>
          <a:endParaRPr lang="en-US" sz="2200" kern="1200" dirty="0">
            <a:latin typeface="Georgia" panose="02040502050405020303" pitchFamily="18" charset="0"/>
          </a:endParaRPr>
        </a:p>
      </dsp:txBody>
      <dsp:txXfrm>
        <a:off x="4302804" y="82080"/>
        <a:ext cx="3774355" cy="633600"/>
      </dsp:txXfrm>
    </dsp:sp>
    <dsp:sp modelId="{30582B5A-8FFB-43F6-AD0C-E2EE0F9B9839}">
      <dsp:nvSpPr>
        <dsp:cNvPr id="0" name=""/>
        <dsp:cNvSpPr/>
      </dsp:nvSpPr>
      <dsp:spPr>
        <a:xfrm>
          <a:off x="4302804" y="715680"/>
          <a:ext cx="3774355" cy="2174039"/>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20 item</a:t>
          </a:r>
        </a:p>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5-10 minutes</a:t>
          </a:r>
        </a:p>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Self-report</a:t>
          </a:r>
        </a:p>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Screen and monitor PTSD</a:t>
          </a:r>
        </a:p>
        <a:p>
          <a:pPr marL="228600" lvl="1" indent="-228600" algn="l" defTabSz="977900">
            <a:lnSpc>
              <a:spcPct val="90000"/>
            </a:lnSpc>
            <a:spcBef>
              <a:spcPct val="0"/>
            </a:spcBef>
            <a:spcAft>
              <a:spcPct val="15000"/>
            </a:spcAft>
            <a:buChar char="•"/>
          </a:pPr>
          <a:r>
            <a:rPr lang="en-US" sz="2200" kern="1200" dirty="0">
              <a:latin typeface="Georgia" panose="02040502050405020303" pitchFamily="18" charset="0"/>
            </a:rPr>
            <a:t>33 cut-point score</a:t>
          </a:r>
        </a:p>
      </dsp:txBody>
      <dsp:txXfrm>
        <a:off x="4302804" y="715680"/>
        <a:ext cx="3774355" cy="217403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8725F-AAB2-F04E-9B2F-053C96195854}" type="datetimeFigureOut">
              <a:rPr lang="en-US" smtClean="0"/>
              <a:t>11/16/2021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E6F94-C7A4-F64A-A08C-DEFE7FF6F5F5}" type="slidenum">
              <a:rPr lang="en-US" smtClean="0"/>
              <a:t>‹#›</a:t>
            </a:fld>
            <a:endParaRPr lang="en-US"/>
          </a:p>
        </p:txBody>
      </p:sp>
    </p:spTree>
    <p:extLst>
      <p:ext uri="{BB962C8B-B14F-4D97-AF65-F5344CB8AC3E}">
        <p14:creationId xmlns:p14="http://schemas.microsoft.com/office/powerpoint/2010/main" val="50054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community providers who participate in We Honor Veterans know specialty</a:t>
            </a:r>
            <a:r>
              <a:rPr lang="en-US" baseline="0" dirty="0"/>
              <a:t> care planning is critical to the success of providing the best care for our Veteran patients and families; however, there are special steps we are asking you to consider today as you listen to the steps related to these trauma informed care steps. First, consider your agency’s specialized Veteran Care plan. Each agency should have specialized considerations for the special needs of Veterans. Also, ensure you include your in-home care team just like you would for any other issue. The family and in-home care givers may see things we do not because of the amount of time spent. Make sure you document these needs for discussion.</a:t>
            </a:r>
            <a:endParaRPr lang="en-US" dirty="0"/>
          </a:p>
        </p:txBody>
      </p:sp>
      <p:sp>
        <p:nvSpPr>
          <p:cNvPr id="4" name="Slide Number Placeholder 3"/>
          <p:cNvSpPr>
            <a:spLocks noGrp="1"/>
          </p:cNvSpPr>
          <p:nvPr>
            <p:ph type="sldNum" sz="quarter" idx="10"/>
          </p:nvPr>
        </p:nvSpPr>
        <p:spPr/>
        <p:txBody>
          <a:bodyPr/>
          <a:lstStyle/>
          <a:p>
            <a:fld id="{6A7E6F94-C7A4-F64A-A08C-DEFE7FF6F5F5}" type="slidenum">
              <a:rPr lang="en-US" smtClean="0"/>
              <a:t>10</a:t>
            </a:fld>
            <a:endParaRPr lang="en-US"/>
          </a:p>
        </p:txBody>
      </p:sp>
    </p:spTree>
    <p:extLst>
      <p:ext uri="{BB962C8B-B14F-4D97-AF65-F5344CB8AC3E}">
        <p14:creationId xmlns:p14="http://schemas.microsoft.com/office/powerpoint/2010/main" val="812568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CD3C2CFE-9FA2-4153-A422-098EF3231330}"/>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9C6FC2EA-C329-49AC-846A-74CF0456CB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3252" name="Slide Number Placeholder 3">
            <a:extLst>
              <a:ext uri="{FF2B5EF4-FFF2-40B4-BE49-F238E27FC236}">
                <a16:creationId xmlns:a16="http://schemas.microsoft.com/office/drawing/2014/main" id="{46ECE636-2837-4201-B05C-4EEF5C63A2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4AF3B3-0990-4E4C-A5EA-F19590A8D6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3878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These screens and symptom severity measures can be used as a follow up of the question </a:t>
            </a:r>
            <a:r>
              <a:rPr lang="en-US" sz="1800" dirty="0">
                <a:effectLst/>
                <a:latin typeface="Calibri" panose="020F0502020204030204" pitchFamily="34" charset="0"/>
                <a:ea typeface="Calibri" panose="020F0502020204030204" pitchFamily="34" charset="0"/>
              </a:rPr>
              <a:t>“As people live with serious illness, they sometimes experience reminders of prior scary or upsetting events. Has this happened to you?” …</a:t>
            </a:r>
            <a:r>
              <a:rPr lang="en-US" dirty="0"/>
              <a:t> to get a better sense of the full picture of how trauma or PTSD may have affected someone, and the current symptom burden. </a:t>
            </a:r>
          </a:p>
          <a:p>
            <a:r>
              <a:rPr lang="en-US" dirty="0"/>
              <a:t>Also consider: comprehensive chart review (especially when illness prevents patients from sharing history with you), speaking with family members (Glick et al., 2018). </a:t>
            </a:r>
          </a:p>
          <a:p>
            <a:endParaRPr lang="en-US" dirty="0"/>
          </a:p>
          <a:p>
            <a:r>
              <a:rPr lang="en-US" dirty="0"/>
              <a:t>SCOTT’S suggestions: include the 5 questions of the PC-PTSD – what kind of answers might you get, how to help back them into an appropriate answer if you’re not getting what you need. (Consider audience being a new hospice nurse with very little experience with these measures)</a:t>
            </a:r>
          </a:p>
          <a:p>
            <a:endParaRPr lang="en-US" dirty="0"/>
          </a:p>
          <a:p>
            <a:r>
              <a:rPr lang="en-US" dirty="0"/>
              <a:t>I’ve included here a couple of self-report measures for assessment of PTSD – one very brief (to be used in Primary Care or other places one would want a quick screen), one slightly longer (which maps onto all the symptoms of PTSD as outlined in the DSM-5). </a:t>
            </a:r>
          </a:p>
          <a:p>
            <a:r>
              <a:rPr lang="en-US" dirty="0"/>
              <a:t>The reason we suggest using these is that we’ve seen that very </a:t>
            </a:r>
            <a:r>
              <a:rPr lang="en-US" dirty="0" err="1"/>
              <a:t>very</a:t>
            </a:r>
            <a:r>
              <a:rPr lang="en-US" dirty="0"/>
              <a:t> often, people will NOT report trauma or PTSD symptoms unless directly asked. So we can’t wait on people to come forward. Also, PTSD can emerge in later life so it’s important to re-assess. And, PTSD symptoms are not always obvious, or they can masquerade as other things. For instance, I worked with one patient who drank heavily to avoid thinking about a trauma – for decades, people around him only noticed the drinking, not the PTSD – and it wasn’t until someone asked about trauma (a few times) that it came up [[can give example of porn viewing]]. Likewise, often PTSD can just look like the observable signs such as anger or insomnia or nightmares, which wouldn’t necessarily be obvious as a sign of PTSD to the lay person.</a:t>
            </a:r>
          </a:p>
          <a:p>
            <a:r>
              <a:rPr lang="en-US" dirty="0"/>
              <a:t>We’ve also seen that older adults with newly diagnosed PTSD tend to be less likely to get treatment for it than younger adults – so again, unless we’re asking, we won’t know and can’t offer treatment. Or we may blame patients for angry outbursts, or give medications, when what might be more helpful is trauma-focused therapy, or a trauma-informed care approach.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information will be helpful if you’re referring to VA mental health – having a score on the PCPTSD or PCL will be more easily interpretable to them in terms of symptom severity</a:t>
            </a:r>
          </a:p>
          <a:p>
            <a:endParaRPr lang="en-US" dirty="0"/>
          </a:p>
          <a:p>
            <a:endParaRPr lang="en-US" dirty="0"/>
          </a:p>
          <a:p>
            <a:r>
              <a:rPr lang="en-US" dirty="0"/>
              <a:t>(Smith, Cook, </a:t>
            </a:r>
            <a:r>
              <a:rPr lang="en-US" dirty="0" err="1"/>
              <a:t>Pietrzak</a:t>
            </a:r>
            <a:r>
              <a:rPr lang="en-US" dirty="0"/>
              <a:t>, </a:t>
            </a:r>
            <a:r>
              <a:rPr lang="en-US" dirty="0" err="1"/>
              <a:t>Harpaz-Rotem</a:t>
            </a:r>
            <a:r>
              <a:rPr lang="en-US" dirty="0"/>
              <a:t> 2015</a:t>
            </a:r>
          </a:p>
          <a:p>
            <a:r>
              <a:rPr lang="en-US" dirty="0"/>
              <a:t>From https://journals.sagepub.com/doi/full/10.1177/1049909118756656 </a:t>
            </a:r>
          </a:p>
        </p:txBody>
      </p:sp>
      <p:sp>
        <p:nvSpPr>
          <p:cNvPr id="4" name="Slide Number Placeholder 3"/>
          <p:cNvSpPr>
            <a:spLocks noGrp="1"/>
          </p:cNvSpPr>
          <p:nvPr>
            <p:ph type="sldNum" sz="quarter" idx="10"/>
          </p:nvPr>
        </p:nvSpPr>
        <p:spPr/>
        <p:txBody>
          <a:bodyPr/>
          <a:lstStyle/>
          <a:p>
            <a:fld id="{642F54BC-A22F-4F12-95CD-05E42216CD3B}" type="slidenum">
              <a:rPr lang="en-US" altLang="en-US" smtClean="0"/>
              <a:pPr/>
              <a:t>30</a:t>
            </a:fld>
            <a:endParaRPr lang="en-US" altLang="en-US"/>
          </a:p>
        </p:txBody>
      </p:sp>
    </p:spTree>
    <p:extLst>
      <p:ext uri="{BB962C8B-B14F-4D97-AF65-F5344CB8AC3E}">
        <p14:creationId xmlns:p14="http://schemas.microsoft.com/office/powerpoint/2010/main" val="39361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Just to give you a sense of one of these screens, this is the shorter one. After assessing for trauma, you would ask these five questions. </a:t>
            </a:r>
          </a:p>
          <a:p>
            <a:endParaRPr lang="en-US" dirty="0"/>
          </a:p>
          <a:p>
            <a:r>
              <a:rPr lang="en-US" dirty="0"/>
              <a:t>For nightmares, you’re looking for things like a direct replay of a trauma – or something thematically related (not a general distressing dream)</a:t>
            </a:r>
          </a:p>
          <a:p>
            <a:r>
              <a:rPr lang="en-US" dirty="0"/>
              <a:t>For avoidance, often this looks like never having talked about the event. Or it can also look like avoiding things that remind you of a trauma (often this is something like crowds). </a:t>
            </a:r>
          </a:p>
          <a:p>
            <a:r>
              <a:rPr lang="en-US" dirty="0"/>
              <a:t>The third one can look like easy startle response (that is really more than normal – everyone would be expected to have SOME startle response), or being overly watchful – like feeling that you can’t sit in a restaurant with your back to the exit, or always having to scan a setting to see where the exits are in case of danger. </a:t>
            </a:r>
          </a:p>
          <a:p>
            <a:r>
              <a:rPr lang="en-US" dirty="0"/>
              <a:t>For feeling numb or detached, we’re really looking for ways that they’re not engaging socially or can’t feel their normal feelings anymore. And this should be related to the trauma – if this just started happening after retirement, for instance, or if they’ve felt this their whole life, then it may not be trauma-related. </a:t>
            </a:r>
          </a:p>
          <a:p>
            <a:r>
              <a:rPr lang="en-US" dirty="0"/>
              <a:t>For the guilt question, we’re not talking about appropriately blaming the perpetrator here… rather we’re getting at blame that DOESN’T make sense – like a survivor of assault blaming themselves for having trusted the perpetrator, or a someone blaming a leader who led them into an ambush – rather than blaming the person who launched the ambush. </a:t>
            </a:r>
          </a:p>
          <a:p>
            <a:endParaRPr lang="en-US" dirty="0"/>
          </a:p>
          <a:p>
            <a:endParaRPr lang="en-US" dirty="0"/>
          </a:p>
        </p:txBody>
      </p:sp>
      <p:sp>
        <p:nvSpPr>
          <p:cNvPr id="4" name="Slide Number Placeholder 3"/>
          <p:cNvSpPr>
            <a:spLocks noGrp="1"/>
          </p:cNvSpPr>
          <p:nvPr>
            <p:ph type="sldNum" sz="quarter" idx="10"/>
          </p:nvPr>
        </p:nvSpPr>
        <p:spPr/>
        <p:txBody>
          <a:bodyPr/>
          <a:lstStyle/>
          <a:p>
            <a:fld id="{642F54BC-A22F-4F12-95CD-05E42216CD3B}" type="slidenum">
              <a:rPr lang="en-US" altLang="en-US" smtClean="0"/>
              <a:pPr/>
              <a:t>31</a:t>
            </a:fld>
            <a:endParaRPr lang="en-US" altLang="en-US"/>
          </a:p>
        </p:txBody>
      </p:sp>
    </p:spTree>
    <p:extLst>
      <p:ext uri="{BB962C8B-B14F-4D97-AF65-F5344CB8AC3E}">
        <p14:creationId xmlns:p14="http://schemas.microsoft.com/office/powerpoint/2010/main" val="1492508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Unlike PTSD, there is little consensus around how best to assess for moral injury – and remember, that differs depending on whether you’re trying to get an overview of event types, or the reaction to those events. We’re going to leave you with some resources so that you have a few to choose from. </a:t>
            </a:r>
          </a:p>
          <a:p>
            <a:endParaRPr lang="en-US" dirty="0"/>
          </a:p>
        </p:txBody>
      </p:sp>
      <p:sp>
        <p:nvSpPr>
          <p:cNvPr id="4" name="Slide Number Placeholder 3"/>
          <p:cNvSpPr>
            <a:spLocks noGrp="1"/>
          </p:cNvSpPr>
          <p:nvPr>
            <p:ph type="sldNum" sz="quarter" idx="10"/>
          </p:nvPr>
        </p:nvSpPr>
        <p:spPr/>
        <p:txBody>
          <a:bodyPr/>
          <a:lstStyle/>
          <a:p>
            <a:fld id="{642F54BC-A22F-4F12-95CD-05E42216CD3B}" type="slidenum">
              <a:rPr lang="en-US" altLang="en-US" smtClean="0"/>
              <a:pPr/>
              <a:t>32</a:t>
            </a:fld>
            <a:endParaRPr lang="en-US" altLang="en-US"/>
          </a:p>
        </p:txBody>
      </p:sp>
    </p:spTree>
    <p:extLst>
      <p:ext uri="{BB962C8B-B14F-4D97-AF65-F5344CB8AC3E}">
        <p14:creationId xmlns:p14="http://schemas.microsoft.com/office/powerpoint/2010/main" val="181705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in the meantime, I wanted to show you at least one of these scale. The Moral Injury Events Scale is one of the more commonly studied. </a:t>
            </a:r>
          </a:p>
          <a:p>
            <a:r>
              <a:rPr lang="en-US" dirty="0"/>
              <a:t>This will give you a sense of some of the questions on this subscale. Like many, it is centered around a military context, so it may not adequately capture moral injury in other contexts. </a:t>
            </a:r>
          </a:p>
          <a:p>
            <a:r>
              <a:rPr lang="en-US" dirty="0"/>
              <a:t>While there is no consensus around how to interpret a particular score on this scale, you will see that the information from it gives a lot of rich clinical information and could be enough to start a conversation around what would be helpful to the person, and how distressing this is. </a:t>
            </a:r>
          </a:p>
        </p:txBody>
      </p:sp>
      <p:sp>
        <p:nvSpPr>
          <p:cNvPr id="4" name="Slide Number Placeholder 3"/>
          <p:cNvSpPr>
            <a:spLocks noGrp="1"/>
          </p:cNvSpPr>
          <p:nvPr>
            <p:ph type="sldNum" sz="quarter" idx="10"/>
          </p:nvPr>
        </p:nvSpPr>
        <p:spPr/>
        <p:txBody>
          <a:bodyPr/>
          <a:lstStyle/>
          <a:p>
            <a:fld id="{642F54BC-A22F-4F12-95CD-05E42216CD3B}" type="slidenum">
              <a:rPr lang="en-US" altLang="en-US" smtClean="0"/>
              <a:pPr/>
              <a:t>33</a:t>
            </a:fld>
            <a:endParaRPr lang="en-US" altLang="en-US"/>
          </a:p>
        </p:txBody>
      </p:sp>
    </p:spTree>
    <p:extLst>
      <p:ext uri="{BB962C8B-B14F-4D97-AF65-F5344CB8AC3E}">
        <p14:creationId xmlns:p14="http://schemas.microsoft.com/office/powerpoint/2010/main" val="1264902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scales I discussed will give you a sense of severity and help to communicate to others how “bad” things are. Just to give you a brief sense of severity, I want to show a spectrum of various symptoms. On the lower end of the spectrum are more likely to be those symptoms or reactions that can be responded to internally, whereas at the higher end of the spectrum are those that might lead you to consider a consult with the PTSD Consultation Program or a referral. All of that is dependent on internal resources of the group you’re working with, as well as the veteran’s interest in care related to this topic, which leads us into the next part </a:t>
            </a:r>
            <a:r>
              <a:rPr lang="en-US"/>
              <a:t>of our talk. </a:t>
            </a:r>
            <a:endParaRPr lang="en-US" dirty="0"/>
          </a:p>
        </p:txBody>
      </p:sp>
      <p:sp>
        <p:nvSpPr>
          <p:cNvPr id="4" name="Slide Number Placeholder 3"/>
          <p:cNvSpPr>
            <a:spLocks noGrp="1"/>
          </p:cNvSpPr>
          <p:nvPr>
            <p:ph type="sldNum" sz="quarter" idx="10"/>
          </p:nvPr>
        </p:nvSpPr>
        <p:spPr/>
        <p:txBody>
          <a:bodyPr/>
          <a:lstStyle/>
          <a:p>
            <a:fld id="{5D9CDB62-9E7E-4467-B640-31643E45248C}" type="slidenum">
              <a:rPr lang="en-US" altLang="en-US" smtClean="0">
                <a:solidFill>
                  <a:prstClr val="black"/>
                </a:solidFill>
              </a:rPr>
              <a:pPr/>
              <a:t>35</a:t>
            </a:fld>
            <a:endParaRPr lang="en-US" altLang="en-US" dirty="0">
              <a:solidFill>
                <a:prstClr val="black"/>
              </a:solidFill>
            </a:endParaRPr>
          </a:p>
        </p:txBody>
      </p:sp>
    </p:spTree>
    <p:extLst>
      <p:ext uri="{BB962C8B-B14F-4D97-AF65-F5344CB8AC3E}">
        <p14:creationId xmlns:p14="http://schemas.microsoft.com/office/powerpoint/2010/main" val="222931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scales I discussed will give you a sense of severity and help to communicate to others how “bad” things are. Just to give you a brief sense of severity, I want to show a spectrum of various symptoms. On the lower end of the spectrum are more likely to be those symptoms or reactions that can be responded to internally, whereas at the higher end of the spectrum are those that might lead you to consider a consult with the PTSD Consultation Program or a referral. All of that is dependent on internal resources of the group you’re working with, as well as the veteran’s interest in care related to this topic, which leads us into the next part </a:t>
            </a:r>
            <a:r>
              <a:rPr lang="en-US"/>
              <a:t>of our talk. </a:t>
            </a:r>
            <a:endParaRPr lang="en-US" dirty="0"/>
          </a:p>
        </p:txBody>
      </p:sp>
      <p:sp>
        <p:nvSpPr>
          <p:cNvPr id="4" name="Slide Number Placeholder 3"/>
          <p:cNvSpPr>
            <a:spLocks noGrp="1"/>
          </p:cNvSpPr>
          <p:nvPr>
            <p:ph type="sldNum" sz="quarter" idx="10"/>
          </p:nvPr>
        </p:nvSpPr>
        <p:spPr/>
        <p:txBody>
          <a:bodyPr/>
          <a:lstStyle/>
          <a:p>
            <a:fld id="{5D9CDB62-9E7E-4467-B640-31643E45248C}" type="slidenum">
              <a:rPr lang="en-US" altLang="en-US" smtClean="0">
                <a:solidFill>
                  <a:prstClr val="black"/>
                </a:solidFill>
              </a:rPr>
              <a:pPr/>
              <a:t>36</a:t>
            </a:fld>
            <a:endParaRPr lang="en-US" altLang="en-US" dirty="0">
              <a:solidFill>
                <a:prstClr val="black"/>
              </a:solidFill>
            </a:endParaRPr>
          </a:p>
        </p:txBody>
      </p:sp>
    </p:spTree>
    <p:extLst>
      <p:ext uri="{BB962C8B-B14F-4D97-AF65-F5344CB8AC3E}">
        <p14:creationId xmlns:p14="http://schemas.microsoft.com/office/powerpoint/2010/main" val="3452056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outline when you might consider different options for help. </a:t>
            </a:r>
          </a:p>
          <a:p>
            <a:r>
              <a:rPr lang="en-US" dirty="0"/>
              <a:t>The first question to ask is – does the veteran WANT to address PTSD or moral injury? If not, then this point in life is not the time to push the issue. If they do – even if it doesn’t seem like symptoms are severe – go ahead and make the referral. </a:t>
            </a:r>
          </a:p>
          <a:p>
            <a:endParaRPr lang="en-US" dirty="0"/>
          </a:p>
        </p:txBody>
      </p:sp>
      <p:sp>
        <p:nvSpPr>
          <p:cNvPr id="4" name="Slide Number Placeholder 3"/>
          <p:cNvSpPr>
            <a:spLocks noGrp="1"/>
          </p:cNvSpPr>
          <p:nvPr>
            <p:ph type="sldNum" sz="quarter" idx="5"/>
          </p:nvPr>
        </p:nvSpPr>
        <p:spPr/>
        <p:txBody>
          <a:bodyPr/>
          <a:lstStyle/>
          <a:p>
            <a:fld id="{6A7E6F94-C7A4-F64A-A08C-DEFE7FF6F5F5}" type="slidenum">
              <a:rPr lang="en-US" smtClean="0"/>
              <a:t>37</a:t>
            </a:fld>
            <a:endParaRPr lang="en-US"/>
          </a:p>
        </p:txBody>
      </p:sp>
    </p:spTree>
    <p:extLst>
      <p:ext uri="{BB962C8B-B14F-4D97-AF65-F5344CB8AC3E}">
        <p14:creationId xmlns:p14="http://schemas.microsoft.com/office/powerpoint/2010/main" val="415158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a:lstStyle/>
          <a:p>
            <a:pPr marL="226473" indent="-226473" defTabSz="931774">
              <a:spcBef>
                <a:spcPct val="50000"/>
              </a:spcBef>
              <a:buFontTx/>
              <a:buChar char="•"/>
              <a:defRPr/>
            </a:pPr>
            <a:r>
              <a:rPr lang="en-US" dirty="0"/>
              <a:t>This is the resource information for the PTSD consultation program which is available to any provider within and outside of the VA.</a:t>
            </a:r>
          </a:p>
          <a:p>
            <a:pPr eaLnBrk="1" hangingPunct="1"/>
            <a:endParaRPr lang="en-US" dirty="0">
              <a:ea typeface="ＭＳ Ｐゴシック" pitchFamily="127" charset="-128"/>
              <a:cs typeface="ＭＳ Ｐゴシック" pitchFamily="127" charset="-128"/>
            </a:endParaRPr>
          </a:p>
        </p:txBody>
      </p:sp>
      <p:sp>
        <p:nvSpPr>
          <p:cNvPr id="38915"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72024-D4F2-4133-BDA0-32E25F2B8E46}" type="slidenum">
              <a:rPr kumimoji="0" lang="en-US" sz="1200" b="0" i="0" u="none" strike="noStrike" kern="1200" cap="none" spc="0" normalizeH="0" baseline="0" noProof="0" smtClean="0">
                <a:ln>
                  <a:noFill/>
                </a:ln>
                <a:solidFill>
                  <a:prstClr val="black"/>
                </a:solidFill>
                <a:effectLst/>
                <a:uLnTx/>
                <a:uFillTx/>
                <a:latin typeface="Arial" pitchFamily="127" charset="0"/>
                <a:ea typeface="ＭＳ Ｐゴシック" pitchFamily="127" charset="-128"/>
                <a:cs typeface="ＭＳ Ｐゴシック" pitchFamily="127" charset="-128"/>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76638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a:lstStyle/>
          <a:p>
            <a:pPr marL="171450" indent="-171450" eaLnBrk="1" hangingPunct="1">
              <a:buFont typeface="Arial" panose="020B0604020202020204" pitchFamily="34" charset="0"/>
              <a:buChar char="•"/>
            </a:pPr>
            <a:r>
              <a:rPr lang="en-US" dirty="0">
                <a:ea typeface="ＭＳ Ｐゴシック" pitchFamily="127" charset="-128"/>
                <a:cs typeface="ＭＳ Ｐゴシック" pitchFamily="127" charset="-128"/>
              </a:rPr>
              <a:t>Referring back to the case, if a hospice agency needed to facilitate access to telemental health for a Veteran, these are resources to help meet that need. </a:t>
            </a:r>
          </a:p>
        </p:txBody>
      </p:sp>
      <p:sp>
        <p:nvSpPr>
          <p:cNvPr id="38915" name="Slide Number Placeholder 3"/>
          <p:cNvSpPr>
            <a:spLocks noGrp="1"/>
          </p:cNvSpPr>
          <p:nvPr>
            <p:ph type="sldNum" sz="quarter" idx="5"/>
          </p:nvPr>
        </p:nvSpPr>
        <p:spPr bwMode="auto">
          <a:xfrm>
            <a:off x="3820160" y="8677567"/>
            <a:ext cx="3037840" cy="466433"/>
          </a:xfrm>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72024-D4F2-4133-BDA0-32E25F2B8E46}" type="slidenum">
              <a:rPr kumimoji="0" lang="en-US" sz="1200" b="0" i="0" u="none" strike="noStrike" kern="1200" cap="none" spc="0" normalizeH="0" baseline="0" noProof="0" smtClean="0">
                <a:ln>
                  <a:noFill/>
                </a:ln>
                <a:solidFill>
                  <a:prstClr val="black"/>
                </a:solidFill>
                <a:effectLst/>
                <a:uLnTx/>
                <a:uFillTx/>
                <a:latin typeface="Arial" pitchFamily="127" charset="0"/>
                <a:ea typeface="ＭＳ Ｐゴシック" pitchFamily="127" charset="-128"/>
                <a:cs typeface="ＭＳ Ｐゴシック" pitchFamily="127" charset="-128"/>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34980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when considering trauma informed care needs, instinct</a:t>
            </a:r>
            <a:r>
              <a:rPr lang="en-US" baseline="0" dirty="0"/>
              <a:t> is around referral to specialized care teams. Often, we have options we can present for immediate intervention versus the referral. As you consider what you learn today, keep in mind we must look at the idea of the dual prognosis. Consider and document around these questions when considering best practice for this situation. Also, remember the techniques we are being given today do not only apply to Veterans. These skills would apply to any patient. Though we are looking through a Veteran lens today, know there are other patients to whom these issues may apply. </a:t>
            </a:r>
            <a:endParaRPr lang="en-US" dirty="0"/>
          </a:p>
        </p:txBody>
      </p:sp>
      <p:sp>
        <p:nvSpPr>
          <p:cNvPr id="4" name="Slide Number Placeholder 3"/>
          <p:cNvSpPr>
            <a:spLocks noGrp="1"/>
          </p:cNvSpPr>
          <p:nvPr>
            <p:ph type="sldNum" sz="quarter" idx="10"/>
          </p:nvPr>
        </p:nvSpPr>
        <p:spPr/>
        <p:txBody>
          <a:bodyPr/>
          <a:lstStyle/>
          <a:p>
            <a:fld id="{6A7E6F94-C7A4-F64A-A08C-DEFE7FF6F5F5}" type="slidenum">
              <a:rPr lang="en-US" smtClean="0"/>
              <a:t>11</a:t>
            </a:fld>
            <a:endParaRPr lang="en-US"/>
          </a:p>
        </p:txBody>
      </p:sp>
    </p:spTree>
    <p:extLst>
      <p:ext uri="{BB962C8B-B14F-4D97-AF65-F5344CB8AC3E}">
        <p14:creationId xmlns:p14="http://schemas.microsoft.com/office/powerpoint/2010/main" val="280747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Veteran</a:t>
            </a:r>
            <a:r>
              <a:rPr lang="en-US" baseline="0" dirty="0"/>
              <a:t> Care does take the whole care team. If there are positive screenings for trauma, it can mean taking additional steps to ensure better care for the patient through better or more consistent care planning. Also, resources through the VA and NHPCO’s We Honor Veterans Program have covered these topics for a while</a:t>
            </a:r>
            <a:r>
              <a:rPr lang="en-US" baseline="0"/>
              <a:t>. Additional </a:t>
            </a:r>
            <a:r>
              <a:rPr lang="en-US" baseline="0" dirty="0"/>
              <a:t>services within your own hospice may be just as effective as an </a:t>
            </a:r>
            <a:r>
              <a:rPr lang="en-US" baseline="0"/>
              <a:t>outside referral. </a:t>
            </a:r>
            <a:r>
              <a:rPr lang="en-US" baseline="0" dirty="0"/>
              <a:t>With We Honor Veterans Participation, most of us have Veteran Volunteers, Specialty Volunteers like for music or art, connections with our local VA, other Veteran and Community Resources, and even diversity connections that may be a part of the need for your patient. This is a critical part of providing quality care for our Veterans. Make sure to know your resources within your community!</a:t>
            </a:r>
            <a:endParaRPr lang="en-US" dirty="0"/>
          </a:p>
        </p:txBody>
      </p:sp>
      <p:sp>
        <p:nvSpPr>
          <p:cNvPr id="4" name="Slide Number Placeholder 3"/>
          <p:cNvSpPr>
            <a:spLocks noGrp="1"/>
          </p:cNvSpPr>
          <p:nvPr>
            <p:ph type="sldNum" sz="quarter" idx="10"/>
          </p:nvPr>
        </p:nvSpPr>
        <p:spPr/>
        <p:txBody>
          <a:bodyPr/>
          <a:lstStyle/>
          <a:p>
            <a:fld id="{6A7E6F94-C7A4-F64A-A08C-DEFE7FF6F5F5}" type="slidenum">
              <a:rPr lang="en-US" smtClean="0"/>
              <a:t>12</a:t>
            </a:fld>
            <a:endParaRPr lang="en-US"/>
          </a:p>
        </p:txBody>
      </p:sp>
    </p:spTree>
    <p:extLst>
      <p:ext uri="{BB962C8B-B14F-4D97-AF65-F5344CB8AC3E}">
        <p14:creationId xmlns:p14="http://schemas.microsoft.com/office/powerpoint/2010/main" val="394586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F54BC-A22F-4F12-95CD-05E42216CD3B}" type="slidenum">
              <a:rPr lang="en-US" altLang="en-US" smtClean="0"/>
              <a:pPr/>
              <a:t>14</a:t>
            </a:fld>
            <a:endParaRPr lang="en-US" altLang="en-US"/>
          </a:p>
        </p:txBody>
      </p:sp>
    </p:spTree>
    <p:extLst>
      <p:ext uri="{BB962C8B-B14F-4D97-AF65-F5344CB8AC3E}">
        <p14:creationId xmlns:p14="http://schemas.microsoft.com/office/powerpoint/2010/main" val="10004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MOST people experience at least one – and many more than one </a:t>
            </a:r>
          </a:p>
          <a:p>
            <a:r>
              <a:rPr lang="en-US" dirty="0"/>
              <a:t>This can also include some medical procedures – like having a life threatening heart attack or being on a ventilator </a:t>
            </a:r>
          </a:p>
          <a:p>
            <a:r>
              <a:rPr lang="en-US" dirty="0"/>
              <a:t>Most people do not develop PTSD though they may have initial symptoms </a:t>
            </a:r>
          </a:p>
          <a:p>
            <a:endParaRPr lang="en-US" dirty="0"/>
          </a:p>
        </p:txBody>
      </p:sp>
      <p:sp>
        <p:nvSpPr>
          <p:cNvPr id="4" name="Slide Number Placeholder 3"/>
          <p:cNvSpPr>
            <a:spLocks noGrp="1"/>
          </p:cNvSpPr>
          <p:nvPr>
            <p:ph type="sldNum" sz="quarter" idx="5"/>
          </p:nvPr>
        </p:nvSpPr>
        <p:spPr/>
        <p:txBody>
          <a:bodyPr/>
          <a:lstStyle/>
          <a:p>
            <a:fld id="{642F54BC-A22F-4F12-95CD-05E42216CD3B}" type="slidenum">
              <a:rPr lang="en-US" altLang="en-US" smtClean="0"/>
              <a:pPr/>
              <a:t>15</a:t>
            </a:fld>
            <a:endParaRPr lang="en-US" altLang="en-US"/>
          </a:p>
        </p:txBody>
      </p:sp>
    </p:spTree>
    <p:extLst>
      <p:ext uri="{BB962C8B-B14F-4D97-AF65-F5344CB8AC3E}">
        <p14:creationId xmlns:p14="http://schemas.microsoft.com/office/powerpoint/2010/main" val="237923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a typeface="Geneva" charset="-128"/>
              <a:cs typeface="Geneva" charset="-128"/>
            </a:endParaRPr>
          </a:p>
          <a:p>
            <a:endParaRPr lang="en-US" dirty="0">
              <a:latin typeface="+mn-lt"/>
              <a:ea typeface="Geneva" charset="-128"/>
              <a:cs typeface="Geneva" charset="-128"/>
            </a:endParaRPr>
          </a:p>
          <a:p>
            <a:r>
              <a:rPr lang="en-US" dirty="0">
                <a:latin typeface="+mn-lt"/>
                <a:ea typeface="Geneva" charset="-128"/>
                <a:cs typeface="Geneva" charset="-128"/>
              </a:rPr>
              <a:t>NOTE: present MST as a common type of trauma experienced in the military (along with racial trauma, accidents, </a:t>
            </a:r>
            <a:r>
              <a:rPr lang="en-US" dirty="0" err="1">
                <a:latin typeface="+mn-lt"/>
                <a:ea typeface="Geneva" charset="-128"/>
                <a:cs typeface="Geneva" charset="-128"/>
              </a:rPr>
              <a:t>etc</a:t>
            </a:r>
            <a:r>
              <a:rPr lang="en-US" dirty="0">
                <a:latin typeface="+mn-lt"/>
                <a:ea typeface="Geneva" charset="-128"/>
                <a:cs typeface="Geneva" charset="-128"/>
              </a:rPr>
              <a:t> </a:t>
            </a:r>
          </a:p>
        </p:txBody>
      </p:sp>
      <p:sp>
        <p:nvSpPr>
          <p:cNvPr id="4" name="Slide Number Placeholder 3"/>
          <p:cNvSpPr>
            <a:spLocks noGrp="1"/>
          </p:cNvSpPr>
          <p:nvPr>
            <p:ph type="sldNum" sz="quarter" idx="10"/>
          </p:nvPr>
        </p:nvSpPr>
        <p:spPr/>
        <p:txBody>
          <a:bodyPr/>
          <a:lstStyle/>
          <a:p>
            <a:fld id="{5D9CDB62-9E7E-4467-B640-31643E45248C}" type="slidenum">
              <a:rPr lang="en-US" altLang="en-US" smtClean="0">
                <a:solidFill>
                  <a:prstClr val="black"/>
                </a:solidFill>
              </a:rPr>
              <a:pPr/>
              <a:t>16</a:t>
            </a:fld>
            <a:endParaRPr lang="en-US" altLang="en-US" dirty="0">
              <a:solidFill>
                <a:prstClr val="black"/>
              </a:solidFill>
            </a:endParaRPr>
          </a:p>
        </p:txBody>
      </p:sp>
    </p:spTree>
    <p:extLst>
      <p:ext uri="{BB962C8B-B14F-4D97-AF65-F5344CB8AC3E}">
        <p14:creationId xmlns:p14="http://schemas.microsoft.com/office/powerpoint/2010/main" val="107177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Note that subthreshold PTSD (with some but not all of the symptoms) may be more common at EOL and can still be clinically relevant (Reynolds et al., 2016)</a:t>
            </a:r>
          </a:p>
          <a:p>
            <a:endParaRPr lang="en-US" dirty="0"/>
          </a:p>
          <a:p>
            <a:r>
              <a:rPr lang="en-US" dirty="0"/>
              <a:t>Also note that symptoms may present differently at end of life – e.g. cognitive impairment can lead to difficulty inhibiting symptoms, resulting in more impulse control difficulties and aggressive behaviors (Glick et al., 2018). Delirium can make it difficult to differentiate symptoms of PTSD (e.g. paranoia). Also some patients especially with cognitive decline may not be able to describe the trauma, thus leaving only observable symptoms like nightmares or outbursts, which can appear similar to other conditions (Glick et al. 2018).</a:t>
            </a:r>
          </a:p>
          <a:p>
            <a:endParaRPr lang="en-US" dirty="0"/>
          </a:p>
          <a:p>
            <a:r>
              <a:rPr lang="en-US" dirty="0"/>
              <a:t>Glick et al 2018: </a:t>
            </a:r>
          </a:p>
          <a:p>
            <a:pPr algn="l"/>
            <a:r>
              <a:rPr lang="en-US" sz="1800" b="0" i="0" u="none" strike="noStrike" baseline="0" dirty="0">
                <a:latin typeface="AdvP7B6C"/>
              </a:rPr>
              <a:t>“In fact, some have proposed revising the PTSD diagnostic criteria for patients at the end of life, as the symptom presentation may differ for this population, for example, acting out, akin to the presentation of the disorder in children.37 In sum, clinicians will want to remain alert for identifying and evaluating PTSD symptoms at the end of life—particularly as patients may not identify them as such. Assessment may be complicated by comorbid dementia, delirium, and pain. Despite these complications, a skilled clinician can weigh the etiologies of various symptoms in determining a diagnosis.13Focusing on intrusive and discomforting memories, thoughts, and dreams of trauma may be especially critical.”</a:t>
            </a:r>
          </a:p>
          <a:p>
            <a:pPr algn="l"/>
            <a:r>
              <a:rPr lang="en-US" b="0" i="0" dirty="0">
                <a:solidFill>
                  <a:srgbClr val="3C4043"/>
                </a:solidFill>
                <a:effectLst/>
                <a:latin typeface="Roboto" panose="02000000000000000000" pitchFamily="2" charset="0"/>
              </a:rPr>
              <a:t>Mandy: “Colleagues don't know much about screening or what indicators might make you think about trauma”</a:t>
            </a:r>
            <a:endParaRPr lang="en-US" dirty="0"/>
          </a:p>
        </p:txBody>
      </p:sp>
      <p:sp>
        <p:nvSpPr>
          <p:cNvPr id="4" name="Slide Number Placeholder 3"/>
          <p:cNvSpPr>
            <a:spLocks noGrp="1"/>
          </p:cNvSpPr>
          <p:nvPr>
            <p:ph type="sldNum" sz="quarter" idx="10"/>
          </p:nvPr>
        </p:nvSpPr>
        <p:spPr/>
        <p:txBody>
          <a:bodyPr/>
          <a:lstStyle/>
          <a:p>
            <a:fld id="{5D9CDB62-9E7E-4467-B640-31643E45248C}" type="slidenum">
              <a:rPr lang="en-US" altLang="en-US" smtClean="0">
                <a:solidFill>
                  <a:prstClr val="black"/>
                </a:solidFill>
              </a:rPr>
              <a:pPr/>
              <a:t>17</a:t>
            </a:fld>
            <a:endParaRPr lang="en-US" altLang="en-US" dirty="0">
              <a:solidFill>
                <a:prstClr val="black"/>
              </a:solidFill>
            </a:endParaRPr>
          </a:p>
        </p:txBody>
      </p:sp>
    </p:spTree>
    <p:extLst>
      <p:ext uri="{BB962C8B-B14F-4D97-AF65-F5344CB8AC3E}">
        <p14:creationId xmlns:p14="http://schemas.microsoft.com/office/powerpoint/2010/main" val="371414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AACA381-E553-4650-A79F-2E52246DACE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5C35066-45D0-44DC-B171-265ED0CC2040}"/>
              </a:ext>
            </a:extLst>
          </p:cNvPr>
          <p:cNvSpPr>
            <a:spLocks noGrp="1"/>
          </p:cNvSpPr>
          <p:nvPr>
            <p:ph type="body" idx="1"/>
          </p:nvPr>
        </p:nvSpPr>
        <p:spPr/>
        <p:txBody>
          <a:bodyPr>
            <a:normAutofit fontScale="55000" lnSpcReduction="20000"/>
          </a:bodyPr>
          <a:lstStyle/>
          <a:p>
            <a:pPr>
              <a:defRPr/>
            </a:pPr>
            <a:r>
              <a:rPr lang="en-US" dirty="0">
                <a:latin typeface="+mn-lt"/>
                <a:ea typeface="+mn-ea"/>
                <a:cs typeface="+mn-cs"/>
              </a:rPr>
              <a:t>NOTE TO SELF: stay away from the word “symptoms” in response to moral injury</a:t>
            </a:r>
          </a:p>
          <a:p>
            <a:pPr>
              <a:defRPr/>
            </a:pPr>
            <a:endParaRPr lang="en-US" dirty="0">
              <a:latin typeface="+mn-lt"/>
              <a:ea typeface="+mn-ea"/>
              <a:cs typeface="+mn-cs"/>
            </a:endParaRPr>
          </a:p>
          <a:p>
            <a:pPr>
              <a:defRPr/>
            </a:pPr>
            <a:r>
              <a:rPr lang="en-US" dirty="0">
                <a:latin typeface="+mn-lt"/>
                <a:ea typeface="+mn-ea"/>
                <a:cs typeface="+mn-cs"/>
              </a:rPr>
              <a:t>The concept of moral injury is a relatively newer concept than PTSD. While the ideas of guilt and shame in relation to wartime experiences have been written about for centuries, we are only in the last decade applying an evidence base and a research perspective to try to understand how to most accurately defined moral injury as well as to most effectively treat moral injury.  </a:t>
            </a:r>
          </a:p>
          <a:p>
            <a:pPr>
              <a:defRPr/>
            </a:pPr>
            <a:endParaRPr lang="en-US" dirty="0">
              <a:latin typeface="+mn-lt"/>
              <a:ea typeface="+mn-ea"/>
              <a:cs typeface="+mn-cs"/>
            </a:endParaRPr>
          </a:p>
          <a:p>
            <a:pPr>
              <a:defRPr/>
            </a:pPr>
            <a:r>
              <a:rPr lang="en-US" dirty="0">
                <a:latin typeface="+mn-lt"/>
                <a:ea typeface="+mn-ea"/>
                <a:cs typeface="+mn-cs"/>
              </a:rPr>
              <a:t>There are many definitions of moral injury in the literature today, but one of the definitions that has received the most evidence in terms of mapping onto treatment, is the one that holds that events that are considered morally injuries if they transgress deeply held more beliefs and expectations… Another aspect of this definition is that moral injury describes the harmful psycho – spiritual aftermath of exposure to such events. </a:t>
            </a:r>
          </a:p>
          <a:p>
            <a:pPr>
              <a:defRPr/>
            </a:pPr>
            <a:endParaRPr lang="en-US" dirty="0">
              <a:latin typeface="+mn-lt"/>
              <a:ea typeface="+mn-ea"/>
              <a:cs typeface="+mn-cs"/>
            </a:endParaRPr>
          </a:p>
          <a:p>
            <a:pPr eaLnBrk="1" fontAlgn="auto" hangingPunct="1">
              <a:spcBef>
                <a:spcPts val="0"/>
              </a:spcBef>
              <a:spcAft>
                <a:spcPts val="0"/>
              </a:spcAft>
              <a:defRPr/>
            </a:pPr>
            <a:r>
              <a:rPr lang="en-US" dirty="0">
                <a:latin typeface="+mn-lt"/>
                <a:ea typeface="+mn-ea"/>
                <a:cs typeface="+mn-cs"/>
              </a:rPr>
              <a:t>These components have also been written about and studied in the PTSD literature for many decades. Guilt and shame have been noted in many research studies related to PTSD, to the degree that the DSM-V includes guilt as one of the core components of PTSD, within the category of negative emotions. </a:t>
            </a:r>
          </a:p>
          <a:p>
            <a:pPr eaLnBrk="1" fontAlgn="auto" hangingPunct="1">
              <a:spcBef>
                <a:spcPts val="0"/>
              </a:spcBef>
              <a:spcAft>
                <a:spcPts val="0"/>
              </a:spcAft>
              <a:defRPr/>
            </a:pPr>
            <a:endParaRPr lang="en-US" dirty="0">
              <a:latin typeface="+mn-lt"/>
              <a:ea typeface="+mn-ea"/>
              <a:cs typeface="+mn-cs"/>
            </a:endParaRPr>
          </a:p>
          <a:p>
            <a:pPr eaLnBrk="1" fontAlgn="auto" hangingPunct="1">
              <a:spcBef>
                <a:spcPts val="0"/>
              </a:spcBef>
              <a:spcAft>
                <a:spcPts val="0"/>
              </a:spcAft>
              <a:defRPr/>
            </a:pPr>
            <a:r>
              <a:rPr lang="en-US" dirty="0">
                <a:latin typeface="+mn-lt"/>
                <a:ea typeface="+mn-ea"/>
                <a:cs typeface="+mn-cs"/>
              </a:rPr>
              <a:t>Research indicates that guilt is common following trauma and combat, that it can exacerbate posttraumatic stress, and that it often persists without treatment. </a:t>
            </a:r>
          </a:p>
          <a:p>
            <a:pPr>
              <a:defRPr/>
            </a:pPr>
            <a:endParaRPr lang="en-US" dirty="0">
              <a:solidFill>
                <a:schemeClr val="bg1"/>
              </a:solidFill>
              <a:latin typeface="Arial Narrow" pitchFamily="34" charset="0"/>
            </a:endParaRPr>
          </a:p>
          <a:p>
            <a:pPr algn="ctr">
              <a:defRPr/>
            </a:pPr>
            <a:r>
              <a:rPr lang="en-US" b="1" dirty="0">
                <a:solidFill>
                  <a:schemeClr val="bg1"/>
                </a:solidFill>
                <a:latin typeface="Arial Narrow" pitchFamily="34" charset="0"/>
              </a:rPr>
              <a:t>References</a:t>
            </a:r>
          </a:p>
          <a:p>
            <a:pPr algn="ctr">
              <a:defRPr/>
            </a:pPr>
            <a:endParaRPr lang="en-US" dirty="0">
              <a:latin typeface="+mn-lt"/>
              <a:ea typeface="+mn-ea"/>
              <a:cs typeface="+mn-cs"/>
            </a:endParaRPr>
          </a:p>
          <a:p>
            <a:pPr>
              <a:defRPr/>
            </a:pPr>
            <a:r>
              <a:rPr lang="en-US" dirty="0">
                <a:latin typeface="+mn-lt"/>
                <a:ea typeface="+mn-ea"/>
                <a:cs typeface="+mn-cs"/>
              </a:rPr>
              <a:t>Bryan, C. J., Bryan, A. O., </a:t>
            </a:r>
            <a:r>
              <a:rPr lang="en-US" dirty="0" err="1">
                <a:latin typeface="+mn-lt"/>
                <a:ea typeface="+mn-ea"/>
                <a:cs typeface="+mn-cs"/>
              </a:rPr>
              <a:t>Anestis</a:t>
            </a:r>
            <a:r>
              <a:rPr lang="en-US" dirty="0">
                <a:latin typeface="+mn-lt"/>
                <a:ea typeface="+mn-ea"/>
                <a:cs typeface="+mn-cs"/>
              </a:rPr>
              <a:t>, M. D., </a:t>
            </a:r>
            <a:r>
              <a:rPr lang="en-US" dirty="0" err="1">
                <a:latin typeface="+mn-lt"/>
                <a:ea typeface="+mn-ea"/>
                <a:cs typeface="+mn-cs"/>
              </a:rPr>
              <a:t>Anestis</a:t>
            </a:r>
            <a:r>
              <a:rPr lang="en-US" dirty="0">
                <a:latin typeface="+mn-lt"/>
                <a:ea typeface="+mn-ea"/>
                <a:cs typeface="+mn-cs"/>
              </a:rPr>
              <a:t>, J. C., Green, B. A., Etienne, N., ... &amp; Ray-</a:t>
            </a:r>
            <a:r>
              <a:rPr lang="en-US" dirty="0" err="1">
                <a:latin typeface="+mn-lt"/>
                <a:ea typeface="+mn-ea"/>
                <a:cs typeface="+mn-cs"/>
              </a:rPr>
              <a:t>Sannerud</a:t>
            </a:r>
            <a:r>
              <a:rPr lang="en-US" dirty="0">
                <a:latin typeface="+mn-lt"/>
                <a:ea typeface="+mn-ea"/>
                <a:cs typeface="+mn-cs"/>
              </a:rPr>
              <a:t>, B. (2016). Measuring moral injury: Psychometric properties of the moral injury events scale in two military samples. </a:t>
            </a:r>
            <a:r>
              <a:rPr lang="en-US" i="1" dirty="0">
                <a:latin typeface="+mn-lt"/>
                <a:ea typeface="+mn-ea"/>
                <a:cs typeface="+mn-cs"/>
              </a:rPr>
              <a:t>Assessment</a:t>
            </a:r>
            <a:r>
              <a:rPr lang="en-US" dirty="0">
                <a:latin typeface="+mn-lt"/>
                <a:ea typeface="+mn-ea"/>
                <a:cs typeface="+mn-cs"/>
              </a:rPr>
              <a:t>, </a:t>
            </a:r>
            <a:r>
              <a:rPr lang="en-US" i="1" dirty="0">
                <a:latin typeface="+mn-lt"/>
                <a:ea typeface="+mn-ea"/>
                <a:cs typeface="+mn-cs"/>
              </a:rPr>
              <a:t>23</a:t>
            </a:r>
            <a:r>
              <a:rPr lang="en-US" dirty="0">
                <a:latin typeface="+mn-lt"/>
                <a:ea typeface="+mn-ea"/>
                <a:cs typeface="+mn-cs"/>
              </a:rPr>
              <a:t>(5), 557-570.</a:t>
            </a:r>
            <a:endParaRPr lang="en-US" dirty="0">
              <a:solidFill>
                <a:schemeClr val="bg1"/>
              </a:solidFill>
              <a:latin typeface="Arial Narrow" pitchFamily="34" charset="0"/>
            </a:endParaRPr>
          </a:p>
          <a:p>
            <a:pPr>
              <a:defRPr/>
            </a:pPr>
            <a:endParaRPr lang="en-US" dirty="0"/>
          </a:p>
          <a:p>
            <a:pPr>
              <a:defRPr/>
            </a:pPr>
            <a:r>
              <a:rPr lang="en-US" dirty="0" err="1"/>
              <a:t>Litz</a:t>
            </a:r>
            <a:r>
              <a:rPr lang="en-US" dirty="0"/>
              <a:t>, B. T., Stein, N., Delaney, E., </a:t>
            </a:r>
            <a:r>
              <a:rPr lang="en-US" dirty="0" err="1"/>
              <a:t>Lebowitz</a:t>
            </a:r>
            <a:r>
              <a:rPr lang="en-US" dirty="0"/>
              <a:t>, L., Nash, W. P., Silva, C., et al. (2009). Moral injury and moral repair in war veterans: A preliminary model and intervention strategy. </a:t>
            </a:r>
            <a:r>
              <a:rPr lang="en-US" i="1" dirty="0"/>
              <a:t>Clinical Psychology Review, 29</a:t>
            </a:r>
            <a:r>
              <a:rPr lang="en-US" dirty="0"/>
              <a:t>, 695-706. </a:t>
            </a:r>
            <a:r>
              <a:rPr lang="en-US" u="sng" dirty="0" err="1"/>
              <a:t>doi</a:t>
            </a:r>
            <a:r>
              <a:rPr lang="en-US" u="sng" dirty="0"/>
              <a:t>: 	10.1016/j.cpr.2009.07.003</a:t>
            </a:r>
            <a:r>
              <a:rPr lang="en-US" dirty="0"/>
              <a:t>.</a:t>
            </a:r>
          </a:p>
          <a:p>
            <a:pPr>
              <a:defRPr/>
            </a:pPr>
            <a:r>
              <a:rPr lang="en-US" dirty="0" err="1"/>
              <a:t>Litz</a:t>
            </a:r>
            <a:r>
              <a:rPr lang="en-US" dirty="0"/>
              <a:t>, B.T., &amp; </a:t>
            </a:r>
            <a:r>
              <a:rPr lang="en-US" dirty="0" err="1"/>
              <a:t>Schlenger</a:t>
            </a:r>
            <a:r>
              <a:rPr lang="en-US" dirty="0"/>
              <a:t>, W.E. (2009).  PTSD in service members and new veterans of the 	Iraq and Afghanistan wars: A bibliography and critique.  </a:t>
            </a:r>
            <a:r>
              <a:rPr lang="en-US" i="1" dirty="0"/>
              <a:t>PTSD Research 	Quarterly, 20</a:t>
            </a:r>
            <a:r>
              <a:rPr lang="en-US" dirty="0"/>
              <a:t>(1), 1-8.    </a:t>
            </a:r>
          </a:p>
          <a:p>
            <a:pPr>
              <a:defRPr/>
            </a:pPr>
            <a:r>
              <a:rPr lang="en-US" dirty="0" err="1"/>
              <a:t>Maguen</a:t>
            </a:r>
            <a:r>
              <a:rPr lang="en-US" dirty="0"/>
              <a:t>, S., &amp; </a:t>
            </a:r>
            <a:r>
              <a:rPr lang="en-US" dirty="0" err="1"/>
              <a:t>Litz,B.T</a:t>
            </a:r>
            <a:r>
              <a:rPr lang="en-US" dirty="0"/>
              <a:t>. (2012).  Moral Injury in veterans of war</a:t>
            </a:r>
            <a:r>
              <a:rPr lang="en-US" i="1" dirty="0"/>
              <a:t>.  PTSD Research Quarterly</a:t>
            </a:r>
            <a:r>
              <a:rPr lang="en-US" dirty="0"/>
              <a:t>, 23(</a:t>
            </a:r>
            <a:r>
              <a:rPr lang="en-US" i="1" dirty="0"/>
              <a:t>1</a:t>
            </a:r>
            <a:r>
              <a:rPr lang="en-US" dirty="0"/>
              <a:t>).</a:t>
            </a:r>
          </a:p>
          <a:p>
            <a:pPr>
              <a:defRPr/>
            </a:pPr>
            <a:r>
              <a:rPr lang="en-US" dirty="0"/>
              <a:t>Nash, W., &amp; </a:t>
            </a:r>
            <a:r>
              <a:rPr lang="en-US" dirty="0" err="1"/>
              <a:t>Litz</a:t>
            </a:r>
            <a:r>
              <a:rPr lang="en-US" dirty="0"/>
              <a:t>, B.T. (2013).  Moral injury: A mechanism for war-related psychological trauma in military family members.  </a:t>
            </a:r>
            <a:r>
              <a:rPr lang="en-US" i="1" dirty="0"/>
              <a:t>Clinical Child &amp; Family Psychology Review</a:t>
            </a:r>
            <a:r>
              <a:rPr lang="en-US" dirty="0"/>
              <a:t>, </a:t>
            </a:r>
            <a:r>
              <a:rPr lang="en-US" i="1" dirty="0"/>
              <a:t>16</a:t>
            </a:r>
            <a:r>
              <a:rPr lang="en-US" dirty="0"/>
              <a:t>, 365-375.</a:t>
            </a:r>
          </a:p>
          <a:p>
            <a:pPr>
              <a:defRPr/>
            </a:pPr>
            <a:r>
              <a:rPr lang="en-US" dirty="0"/>
              <a:t>Nash, W, Carper, T. L., Mills, M.A., Au, T., Goldsmith, A., &amp; </a:t>
            </a:r>
            <a:r>
              <a:rPr lang="en-US" dirty="0" err="1"/>
              <a:t>Litz</a:t>
            </a:r>
            <a:r>
              <a:rPr lang="en-US" dirty="0"/>
              <a:t>, B.T. (2013).  Psychometric evaluation of the Moral Injury Events Scale.  </a:t>
            </a:r>
            <a:r>
              <a:rPr lang="en-US" i="1" dirty="0"/>
              <a:t>Military Medicine, 178</a:t>
            </a:r>
            <a:r>
              <a:rPr lang="en-US" dirty="0"/>
              <a:t>(6), 646-652. </a:t>
            </a:r>
          </a:p>
          <a:p>
            <a:pPr>
              <a:defRPr/>
            </a:pPr>
            <a:r>
              <a:rPr lang="en-US" dirty="0"/>
              <a:t>Shay, J. (2014).  Moral injury.  </a:t>
            </a:r>
            <a:r>
              <a:rPr lang="en-US" i="1" dirty="0"/>
              <a:t>Psychoanalytic Psychology</a:t>
            </a:r>
            <a:r>
              <a:rPr lang="en-US" dirty="0"/>
              <a:t>, </a:t>
            </a:r>
            <a:r>
              <a:rPr lang="en-US" i="1" dirty="0"/>
              <a:t>31</a:t>
            </a:r>
            <a:r>
              <a:rPr lang="en-US" dirty="0"/>
              <a:t>(2</a:t>
            </a:r>
            <a:r>
              <a:rPr lang="en-US" i="1" dirty="0"/>
              <a:t>)</a:t>
            </a:r>
            <a:r>
              <a:rPr lang="en-US" dirty="0"/>
              <a:t>, 182-191.  </a:t>
            </a:r>
          </a:p>
          <a:p>
            <a:pPr>
              <a:defRPr/>
            </a:pPr>
            <a:r>
              <a:rPr lang="en-US" dirty="0"/>
              <a:t>Steenkamp, M., </a:t>
            </a:r>
            <a:r>
              <a:rPr lang="en-US" dirty="0" err="1"/>
              <a:t>Litz</a:t>
            </a:r>
            <a:r>
              <a:rPr lang="en-US" dirty="0"/>
              <a:t>, B.T., Hoge, C.W., &amp; </a:t>
            </a:r>
            <a:r>
              <a:rPr lang="en-US" dirty="0" err="1"/>
              <a:t>Marmar</a:t>
            </a:r>
            <a:r>
              <a:rPr lang="en-US" dirty="0"/>
              <a:t>, C.R. (2015).  Psychotherapy for military-related PTSD: A review of randomized clinical trial.  </a:t>
            </a:r>
            <a:r>
              <a:rPr lang="en-US" i="1" dirty="0"/>
              <a:t>Journal of the 	American Medical Association, 314</a:t>
            </a:r>
            <a:r>
              <a:rPr lang="en-US" dirty="0"/>
              <a:t>(5), 489-500.    </a:t>
            </a:r>
          </a:p>
          <a:p>
            <a:pPr>
              <a:defRPr/>
            </a:pPr>
            <a:r>
              <a:rPr lang="en-US" dirty="0"/>
              <a:t>Steenkamp, M., </a:t>
            </a:r>
            <a:r>
              <a:rPr lang="en-US" dirty="0" err="1"/>
              <a:t>Litz</a:t>
            </a:r>
            <a:r>
              <a:rPr lang="en-US" dirty="0"/>
              <a:t>, B.T., Gray, M.J., </a:t>
            </a:r>
            <a:r>
              <a:rPr lang="en-US" dirty="0" err="1"/>
              <a:t>Lebowitz</a:t>
            </a:r>
            <a:r>
              <a:rPr lang="en-US" dirty="0"/>
              <a:t>, L., Nash, W., </a:t>
            </a:r>
            <a:r>
              <a:rPr lang="en-US" dirty="0" err="1"/>
              <a:t>Conoscenti</a:t>
            </a:r>
            <a:r>
              <a:rPr lang="en-US" dirty="0"/>
              <a:t>, L., Amidon, A., &amp; Lang, A. (2011).  A brief exposure-based intervention for service members with PTSD.  </a:t>
            </a:r>
            <a:r>
              <a:rPr lang="en-US" i="1" dirty="0"/>
              <a:t>Cognitive and Behavioral Practice</a:t>
            </a:r>
            <a:r>
              <a:rPr lang="en-US" dirty="0"/>
              <a:t>, </a:t>
            </a:r>
            <a:r>
              <a:rPr lang="en-US" i="1" dirty="0"/>
              <a:t>18</a:t>
            </a:r>
            <a:r>
              <a:rPr lang="en-US" dirty="0"/>
              <a:t>, 998-107. </a:t>
            </a:r>
          </a:p>
          <a:p>
            <a:pPr>
              <a:defRPr/>
            </a:pPr>
            <a:r>
              <a:rPr lang="en-US" dirty="0"/>
              <a:t>Tick, E. (2014).  </a:t>
            </a:r>
            <a:r>
              <a:rPr lang="en-US" i="1" dirty="0"/>
              <a:t>The Warriors Return</a:t>
            </a:r>
            <a:r>
              <a:rPr lang="en-US" dirty="0"/>
              <a:t>.  Boulder, CO: Sounds True Inc. </a:t>
            </a:r>
          </a:p>
          <a:p>
            <a:pPr>
              <a:defRPr/>
            </a:pPr>
            <a:r>
              <a:rPr lang="en-US" dirty="0">
                <a:latin typeface="+mn-lt"/>
                <a:ea typeface="+mn-ea"/>
                <a:cs typeface="+mn-cs"/>
              </a:rPr>
              <a:t>Williamson, V., Greenberg, N., &amp; Murphy, D. (2019). Moral injury in UK armed forces veterans: a qualitative study. </a:t>
            </a:r>
            <a:r>
              <a:rPr lang="en-US" i="1" dirty="0">
                <a:latin typeface="+mn-lt"/>
                <a:ea typeface="+mn-ea"/>
                <a:cs typeface="+mn-cs"/>
              </a:rPr>
              <a:t>European journal of </a:t>
            </a:r>
            <a:r>
              <a:rPr lang="en-US" i="1" dirty="0" err="1">
                <a:latin typeface="+mn-lt"/>
                <a:ea typeface="+mn-ea"/>
                <a:cs typeface="+mn-cs"/>
              </a:rPr>
              <a:t>psychotraumatology</a:t>
            </a:r>
            <a:r>
              <a:rPr lang="en-US" dirty="0">
                <a:latin typeface="+mn-lt"/>
                <a:ea typeface="+mn-ea"/>
                <a:cs typeface="+mn-cs"/>
              </a:rPr>
              <a:t>, </a:t>
            </a:r>
            <a:r>
              <a:rPr lang="en-US" i="1" dirty="0">
                <a:latin typeface="+mn-lt"/>
                <a:ea typeface="+mn-ea"/>
                <a:cs typeface="+mn-cs"/>
              </a:rPr>
              <a:t>10</a:t>
            </a:r>
            <a:r>
              <a:rPr lang="en-US" dirty="0">
                <a:latin typeface="+mn-lt"/>
                <a:ea typeface="+mn-ea"/>
                <a:cs typeface="+mn-cs"/>
              </a:rPr>
              <a:t>(1), 1562842.</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altLang="en-US" sz="1200" dirty="0"/>
              <a:t> </a:t>
            </a:r>
            <a:r>
              <a:rPr lang="en-US" altLang="en-US" sz="1200" dirty="0">
                <a:solidFill>
                  <a:schemeClr val="bg1">
                    <a:lumMod val="20000"/>
                    <a:lumOff val="80000"/>
                  </a:schemeClr>
                </a:solidFill>
              </a:rPr>
              <a:t>Frankfurt &amp; Frazier, 2016</a:t>
            </a:r>
            <a:endParaRPr lang="en-US" dirty="0"/>
          </a:p>
        </p:txBody>
      </p:sp>
      <p:sp>
        <p:nvSpPr>
          <p:cNvPr id="35844" name="Slide Number Placeholder 3">
            <a:extLst>
              <a:ext uri="{FF2B5EF4-FFF2-40B4-BE49-F238E27FC236}">
                <a16:creationId xmlns:a16="http://schemas.microsoft.com/office/drawing/2014/main" id="{151C02A1-0A3E-4C64-B7B5-A6BA91E5C9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B51CAF-2091-490E-BD98-FF447AA410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F5DB020-4C66-4906-9E5D-0238904866A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C4ABED7-7C53-4D7F-A72D-1DD664DF5608}"/>
              </a:ext>
            </a:extLst>
          </p:cNvPr>
          <p:cNvSpPr>
            <a:spLocks noGrp="1"/>
          </p:cNvSpPr>
          <p:nvPr>
            <p:ph type="body" idx="1"/>
          </p:nvPr>
        </p:nvSpPr>
        <p:spPr/>
        <p:txBody>
          <a:bodyPr>
            <a:normAutofit fontScale="62500" lnSpcReduction="20000"/>
          </a:bodyPr>
          <a:lstStyle/>
          <a:p>
            <a:pPr>
              <a:defRPr/>
            </a:pPr>
            <a:r>
              <a:rPr lang="en-US" dirty="0">
                <a:latin typeface="+mn-lt"/>
                <a:ea typeface="+mn-ea"/>
                <a:cs typeface="+mn-cs"/>
              </a:rPr>
              <a:t>So, what do veterans feel guilty about? As was noted earlier guilt can occur via commission of actions or omission of actions. For instance:</a:t>
            </a:r>
          </a:p>
          <a:p>
            <a:pPr marL="171450" indent="-171450">
              <a:buFont typeface="Arial" panose="020B0604020202020204" pitchFamily="34" charset="0"/>
              <a:buChar char="•"/>
              <a:defRPr/>
            </a:pPr>
            <a:r>
              <a:rPr lang="en-US" dirty="0"/>
              <a:t>Some Veterans feel guilty for NOT killing.</a:t>
            </a:r>
          </a:p>
          <a:p>
            <a:pPr marL="171450" indent="-171450">
              <a:buFont typeface="Arial" panose="020B0604020202020204" pitchFamily="34" charset="0"/>
              <a:buChar char="•"/>
              <a:defRPr/>
            </a:pPr>
            <a:r>
              <a:rPr lang="en-US" dirty="0"/>
              <a:t>Some have to forgive comrades for unjustifiable acts that the Veteran felt powerless to confront. </a:t>
            </a:r>
          </a:p>
          <a:p>
            <a:pPr marL="171450" indent="-171450">
              <a:buFont typeface="Arial" panose="020B0604020202020204" pitchFamily="34" charset="0"/>
              <a:buChar char="•"/>
              <a:defRPr/>
            </a:pPr>
            <a:r>
              <a:rPr lang="en-US" dirty="0"/>
              <a:t>Noncombat veterans sometimes feel guilty when they have seen fellow soldiers volunteer for dangerous missions. </a:t>
            </a:r>
          </a:p>
          <a:p>
            <a:pPr marL="171450" indent="-171450">
              <a:buFont typeface="Arial" panose="020B0604020202020204" pitchFamily="34" charset="0"/>
              <a:buChar char="•"/>
              <a:defRPr/>
            </a:pPr>
            <a:r>
              <a:rPr lang="en-US" dirty="0"/>
              <a:t>Nurses and medics may feel guilty about the life and death decisions they made. </a:t>
            </a:r>
          </a:p>
          <a:p>
            <a:pPr marL="171450" indent="-171450">
              <a:buFont typeface="Arial" panose="020B0604020202020204" pitchFamily="34" charset="0"/>
              <a:buChar char="•"/>
              <a:defRPr/>
            </a:pPr>
            <a:r>
              <a:rPr lang="en-US" dirty="0"/>
              <a:t>Survivor’s guilt is common; it can interfere with Veterans’ ability to enjoy their lives. </a:t>
            </a:r>
          </a:p>
          <a:p>
            <a:pPr marL="171450" indent="-171450">
              <a:buFont typeface="Arial" panose="020B0604020202020204" pitchFamily="34" charset="0"/>
              <a:buChar char="•"/>
              <a:defRPr/>
            </a:pPr>
            <a:r>
              <a:rPr lang="en-US" dirty="0"/>
              <a:t>Others have guilt for killing women and children or committing “friendly fire” or intentional killing of perceived poor leaders.  </a:t>
            </a:r>
          </a:p>
          <a:p>
            <a:pPr marL="171450" indent="-171450">
              <a:buFont typeface="Arial" panose="020B0604020202020204" pitchFamily="34" charset="0"/>
              <a:buChar char="•"/>
              <a:defRPr/>
            </a:pPr>
            <a:r>
              <a:rPr lang="en-US" dirty="0"/>
              <a:t>Some feel not guilty but betrayed – for example, feeling betrayed by leadership if they felt that given commands were negligent or led to harm</a:t>
            </a:r>
          </a:p>
          <a:p>
            <a:pPr eaLnBrk="1" fontAlgn="auto" hangingPunct="1">
              <a:spcBef>
                <a:spcPts val="0"/>
              </a:spcBef>
              <a:spcAft>
                <a:spcPts val="0"/>
              </a:spcAft>
              <a:defRPr/>
            </a:pPr>
            <a:endParaRPr lang="en-US" dirty="0">
              <a:latin typeface="+mn-lt"/>
              <a:ea typeface="+mn-ea"/>
              <a:cs typeface="+mn-cs"/>
            </a:endParaRPr>
          </a:p>
          <a:p>
            <a:pPr eaLnBrk="1" fontAlgn="auto" hangingPunct="1">
              <a:spcBef>
                <a:spcPts val="0"/>
              </a:spcBef>
              <a:spcAft>
                <a:spcPts val="0"/>
              </a:spcAft>
              <a:defRPr/>
            </a:pPr>
            <a:r>
              <a:rPr lang="en-US" dirty="0">
                <a:latin typeface="+mn-lt"/>
                <a:ea typeface="+mn-ea"/>
                <a:cs typeface="+mn-cs"/>
              </a:rPr>
              <a:t>Other:</a:t>
            </a:r>
            <a:br>
              <a:rPr lang="en-US" dirty="0">
                <a:latin typeface="+mn-lt"/>
                <a:ea typeface="+mn-ea"/>
                <a:cs typeface="+mn-cs"/>
              </a:rPr>
            </a:br>
            <a:r>
              <a:rPr lang="en-US" dirty="0">
                <a:latin typeface="+mn-lt"/>
                <a:ea typeface="+mn-ea"/>
                <a:cs typeface="+mn-cs"/>
              </a:rPr>
              <a:t>There have been many experiences written about that could potentially produce moral injury, including: </a:t>
            </a:r>
          </a:p>
          <a:p>
            <a:pPr marL="171450" indent="-171450" eaLnBrk="1" fontAlgn="auto" hangingPunct="1">
              <a:spcBef>
                <a:spcPts val="0"/>
              </a:spcBef>
              <a:spcAft>
                <a:spcPts val="0"/>
              </a:spcAft>
              <a:buFont typeface="Arial" panose="020B0604020202020204" pitchFamily="34" charset="0"/>
              <a:buChar char="•"/>
              <a:defRPr/>
            </a:pPr>
            <a:r>
              <a:rPr lang="en-US" dirty="0">
                <a:latin typeface="+mn-lt"/>
                <a:ea typeface="+mn-ea"/>
                <a:cs typeface="+mn-cs"/>
              </a:rPr>
              <a:t>Perceived betrayal (by peers, leadership, civilians or self), such as being ordered to break rules of engagement, f</a:t>
            </a:r>
            <a:r>
              <a:rPr lang="en-US" altLang="en-US" dirty="0"/>
              <a:t>eeling a rush or enjoyment during war/killing,</a:t>
            </a:r>
            <a:r>
              <a:rPr lang="en-US" altLang="en-US" dirty="0">
                <a:latin typeface="+mn-lt"/>
                <a:ea typeface="+mn-ea"/>
                <a:cs typeface="+mn-cs"/>
              </a:rPr>
              <a:t> </a:t>
            </a:r>
            <a:r>
              <a:rPr lang="en-US" dirty="0">
                <a:latin typeface="+mn-lt"/>
                <a:ea typeface="+mn-ea"/>
                <a:cs typeface="+mn-cs"/>
              </a:rPr>
              <a:t>m</a:t>
            </a:r>
            <a:r>
              <a:rPr lang="en-US" altLang="en-US" dirty="0"/>
              <a:t>aking decisions that affect the survival of others, </a:t>
            </a:r>
            <a:r>
              <a:rPr lang="en-US" dirty="0">
                <a:latin typeface="+mn-lt"/>
                <a:ea typeface="+mn-ea"/>
                <a:cs typeface="+mn-cs"/>
              </a:rPr>
              <a:t>or beliefs that command gave negligent orders or did not adequately supply troops.</a:t>
            </a:r>
          </a:p>
          <a:p>
            <a:pPr marL="171450" indent="-171450">
              <a:buFont typeface="Arial" panose="020B0604020202020204" pitchFamily="34" charset="0"/>
              <a:buChar char="•"/>
              <a:defRPr/>
            </a:pPr>
            <a:r>
              <a:rPr lang="en-US" dirty="0">
                <a:latin typeface="+mn-lt"/>
                <a:ea typeface="+mn-ea"/>
                <a:cs typeface="+mn-cs"/>
              </a:rPr>
              <a:t>Acts of disproportionate violence inflicted on others, such as mistreating civilians or captured enemy combatants</a:t>
            </a:r>
          </a:p>
          <a:p>
            <a:pPr marL="171450" indent="-171450" eaLnBrk="1" fontAlgn="auto" hangingPunct="1">
              <a:spcBef>
                <a:spcPts val="0"/>
              </a:spcBef>
              <a:spcAft>
                <a:spcPts val="0"/>
              </a:spcAft>
              <a:buFont typeface="Arial" panose="020B0604020202020204" pitchFamily="34" charset="0"/>
              <a:buChar char="•"/>
              <a:defRPr/>
            </a:pPr>
            <a:r>
              <a:rPr lang="en-US" dirty="0">
                <a:latin typeface="+mn-lt"/>
                <a:ea typeface="+mn-ea"/>
                <a:cs typeface="+mn-cs"/>
              </a:rPr>
              <a:t>Incidents involving death or harm to civilians, such as killing children, witnessing or perpetrating violence or sexual abuse on civilians, or disrespecting dead bodies</a:t>
            </a:r>
          </a:p>
          <a:p>
            <a:pPr marL="171450" indent="-171450">
              <a:buFont typeface="Arial" panose="020B0604020202020204" pitchFamily="34" charset="0"/>
              <a:buChar char="•"/>
              <a:defRPr/>
            </a:pPr>
            <a:r>
              <a:rPr lang="en-US" dirty="0">
                <a:latin typeface="+mn-lt"/>
                <a:ea typeface="+mn-ea"/>
                <a:cs typeface="+mn-cs"/>
              </a:rPr>
              <a:t>Within ranks violence</a:t>
            </a:r>
          </a:p>
          <a:p>
            <a:pPr marL="800100" lvl="1" indent="-342900">
              <a:buFont typeface="Arial" panose="020B0604020202020204" pitchFamily="34" charset="0"/>
              <a:buChar char="•"/>
              <a:defRPr/>
            </a:pPr>
            <a:r>
              <a:rPr lang="en-US" altLang="en-US" sz="2000" dirty="0"/>
              <a:t>Failing to perform duty during trauma</a:t>
            </a:r>
          </a:p>
          <a:p>
            <a:pPr marL="800100" lvl="1" indent="-342900">
              <a:buFont typeface="Arial" panose="020B0604020202020204" pitchFamily="34" charset="0"/>
              <a:buChar char="•"/>
              <a:defRPr/>
            </a:pPr>
            <a:r>
              <a:rPr lang="en-US" altLang="en-US" sz="2000" dirty="0"/>
              <a:t>Feeling rush or enjoyment during trauma</a:t>
            </a:r>
          </a:p>
          <a:p>
            <a:pPr marL="800100" lvl="1" indent="-342900">
              <a:buFont typeface="Arial" panose="020B0604020202020204" pitchFamily="34" charset="0"/>
              <a:buChar char="•"/>
              <a:defRPr/>
            </a:pPr>
            <a:r>
              <a:rPr lang="en-US" altLang="en-US" sz="2000" dirty="0"/>
              <a:t>Failing to act</a:t>
            </a:r>
          </a:p>
          <a:p>
            <a:pPr marL="800100" lvl="1" indent="-342900">
              <a:buFont typeface="Arial" panose="020B0604020202020204" pitchFamily="34" charset="0"/>
              <a:buChar char="•"/>
              <a:defRPr/>
            </a:pPr>
            <a:r>
              <a:rPr lang="en-US" altLang="en-US" sz="2000" dirty="0"/>
              <a:t>Witnessing harmful act</a:t>
            </a:r>
          </a:p>
          <a:p>
            <a:pPr marL="342900" indent="-342900" eaLnBrk="1" fontAlgn="auto" hangingPunct="1">
              <a:spcBef>
                <a:spcPts val="0"/>
              </a:spcBef>
              <a:spcAft>
                <a:spcPts val="0"/>
              </a:spcAft>
              <a:buFont typeface="Arial" panose="020B0604020202020204" pitchFamily="34" charset="0"/>
              <a:buChar char="•"/>
              <a:defRPr/>
            </a:pPr>
            <a:r>
              <a:rPr lang="en-US" sz="2000" dirty="0">
                <a:latin typeface="+mn-lt"/>
                <a:ea typeface="+mn-ea"/>
                <a:cs typeface="+mn-cs"/>
              </a:rPr>
              <a:t>Wishing you had done something that you didn’t do, such as f</a:t>
            </a:r>
            <a:r>
              <a:rPr lang="en-US" altLang="en-US" sz="2000" dirty="0"/>
              <a:t>ailing to perform duty, not being able to save fellow service members.</a:t>
            </a:r>
          </a:p>
          <a:p>
            <a:pPr>
              <a:defRPr/>
            </a:pPr>
            <a:endParaRPr lang="en-US" dirty="0">
              <a:latin typeface="+mn-lt"/>
              <a:ea typeface="+mn-ea"/>
              <a:cs typeface="+mn-cs"/>
            </a:endParaRPr>
          </a:p>
          <a:p>
            <a:pPr>
              <a:defRPr/>
            </a:pPr>
            <a:endParaRPr lang="en-US" dirty="0">
              <a:latin typeface="+mn-lt"/>
              <a:ea typeface="+mn-ea"/>
              <a:cs typeface="+mn-cs"/>
            </a:endParaRPr>
          </a:p>
          <a:p>
            <a:pPr>
              <a:defRPr/>
            </a:pPr>
            <a:r>
              <a:rPr lang="en-US" dirty="0">
                <a:latin typeface="+mn-lt"/>
                <a:ea typeface="+mn-ea"/>
                <a:cs typeface="+mn-cs"/>
              </a:rPr>
              <a:t>Williamson, V., Greenberg, N., &amp; Murphy, D. (2019). Moral injury in UK armed forces veterans: a qualitative study. </a:t>
            </a:r>
            <a:r>
              <a:rPr lang="en-US" i="1" dirty="0">
                <a:latin typeface="+mn-lt"/>
                <a:ea typeface="+mn-ea"/>
                <a:cs typeface="+mn-cs"/>
              </a:rPr>
              <a:t>European journal of </a:t>
            </a:r>
            <a:r>
              <a:rPr lang="en-US" i="1" dirty="0" err="1">
                <a:latin typeface="+mn-lt"/>
                <a:ea typeface="+mn-ea"/>
                <a:cs typeface="+mn-cs"/>
              </a:rPr>
              <a:t>psychotraumatology</a:t>
            </a:r>
            <a:r>
              <a:rPr lang="en-US" dirty="0">
                <a:latin typeface="+mn-lt"/>
                <a:ea typeface="+mn-ea"/>
                <a:cs typeface="+mn-cs"/>
              </a:rPr>
              <a:t>, </a:t>
            </a:r>
            <a:r>
              <a:rPr lang="en-US" i="1" dirty="0">
                <a:latin typeface="+mn-lt"/>
                <a:ea typeface="+mn-ea"/>
                <a:cs typeface="+mn-cs"/>
              </a:rPr>
              <a:t>10</a:t>
            </a:r>
            <a:r>
              <a:rPr lang="en-US" dirty="0">
                <a:latin typeface="+mn-lt"/>
                <a:ea typeface="+mn-ea"/>
                <a:cs typeface="+mn-cs"/>
              </a:rPr>
              <a:t>(1), 1562842.</a:t>
            </a:r>
          </a:p>
          <a:p>
            <a:pPr>
              <a:defRPr/>
            </a:pPr>
            <a:r>
              <a:rPr lang="en-US" dirty="0">
                <a:latin typeface="+mn-lt"/>
                <a:ea typeface="+mn-ea"/>
                <a:cs typeface="+mn-cs"/>
              </a:rPr>
              <a:t> </a:t>
            </a:r>
          </a:p>
          <a:p>
            <a:pPr>
              <a:defRPr/>
            </a:pPr>
            <a:endParaRPr lang="en-US" dirty="0"/>
          </a:p>
        </p:txBody>
      </p:sp>
      <p:sp>
        <p:nvSpPr>
          <p:cNvPr id="45060" name="Slide Number Placeholder 3">
            <a:extLst>
              <a:ext uri="{FF2B5EF4-FFF2-40B4-BE49-F238E27FC236}">
                <a16:creationId xmlns:a16="http://schemas.microsoft.com/office/drawing/2014/main" id="{E106A025-8518-47CA-B0EB-CBA7DEB454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7A5BDE-7AF9-4247-9B55-2E7844736F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A9276357-EA63-6A4B-9490-4A4B6FA02C4E}"/>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2" name="Title 1">
            <a:extLst>
              <a:ext uri="{FF2B5EF4-FFF2-40B4-BE49-F238E27FC236}">
                <a16:creationId xmlns:a16="http://schemas.microsoft.com/office/drawing/2014/main" id="{5922F4DC-143F-E040-8C46-9F04376A802F}"/>
              </a:ext>
            </a:extLst>
          </p:cNvPr>
          <p:cNvSpPr>
            <a:spLocks noGrp="1"/>
          </p:cNvSpPr>
          <p:nvPr>
            <p:ph type="ctrTitle"/>
          </p:nvPr>
        </p:nvSpPr>
        <p:spPr>
          <a:xfrm>
            <a:off x="4599707" y="1603595"/>
            <a:ext cx="6754093" cy="2387600"/>
          </a:xfrm>
        </p:spPr>
        <p:txBody>
          <a:bodyPr anchor="b">
            <a:normAutofit/>
          </a:bodyPr>
          <a:lstStyle>
            <a:lvl1pPr algn="l">
              <a:defRPr sz="4000" b="0" i="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1FE8021-B417-0544-B065-5D79044CA0AB}"/>
              </a:ext>
            </a:extLst>
          </p:cNvPr>
          <p:cNvSpPr>
            <a:spLocks noGrp="1"/>
          </p:cNvSpPr>
          <p:nvPr>
            <p:ph type="subTitle" idx="1"/>
          </p:nvPr>
        </p:nvSpPr>
        <p:spPr>
          <a:xfrm>
            <a:off x="4599706" y="4306095"/>
            <a:ext cx="6754093" cy="1655762"/>
          </a:xfrm>
        </p:spPr>
        <p:txBody>
          <a:bodyPr>
            <a:normAutofit/>
          </a:bodyPr>
          <a:lstStyle>
            <a:lvl1pPr marL="0" indent="0" algn="l">
              <a:buNone/>
              <a:defRPr sz="2000" b="1">
                <a:solidFill>
                  <a:srgbClr val="5B67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3" name="Picture 22">
            <a:extLst>
              <a:ext uri="{FF2B5EF4-FFF2-40B4-BE49-F238E27FC236}">
                <a16:creationId xmlns:a16="http://schemas.microsoft.com/office/drawing/2014/main" id="{8270ECF6-9859-0E4E-BDFC-8EA13D71248A}"/>
              </a:ext>
            </a:extLst>
          </p:cNvPr>
          <p:cNvPicPr>
            <a:picLocks noChangeAspect="1"/>
          </p:cNvPicPr>
          <p:nvPr userDrawn="1"/>
        </p:nvPicPr>
        <p:blipFill>
          <a:blip r:embed="rId3"/>
          <a:srcRect/>
          <a:stretch/>
        </p:blipFill>
        <p:spPr>
          <a:xfrm>
            <a:off x="383675" y="5862080"/>
            <a:ext cx="2054726" cy="667459"/>
          </a:xfrm>
          <a:prstGeom prst="rect">
            <a:avLst/>
          </a:prstGeom>
        </p:spPr>
      </p:pic>
    </p:spTree>
    <p:extLst>
      <p:ext uri="{BB962C8B-B14F-4D97-AF65-F5344CB8AC3E}">
        <p14:creationId xmlns:p14="http://schemas.microsoft.com/office/powerpoint/2010/main" val="340749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69DFA2B-08B0-634D-AF4C-96A4ADADF041}"/>
              </a:ext>
            </a:extLst>
          </p:cNvPr>
          <p:cNvSpPr>
            <a:spLocks noGrp="1"/>
          </p:cNvSpPr>
          <p:nvPr>
            <p:ph sz="half" idx="2"/>
          </p:nvPr>
        </p:nvSpPr>
        <p:spPr>
          <a:xfrm>
            <a:off x="604118" y="1857515"/>
            <a:ext cx="10816472" cy="3883862"/>
          </a:xfrm>
        </p:spPr>
        <p:txBody>
          <a:bodyPr>
            <a:normAutofit/>
          </a:bodyPr>
          <a:lstStyle>
            <a:lvl1pPr>
              <a:defRPr sz="1600">
                <a:solidFill>
                  <a:srgbClr val="5B6770"/>
                </a:solidFill>
                <a:latin typeface="Arial" panose="020B0604020202020204" pitchFamily="34" charset="0"/>
                <a:cs typeface="Arial" panose="020B0604020202020204" pitchFamily="34" charset="0"/>
              </a:defRPr>
            </a:lvl1pPr>
            <a:lvl2pPr>
              <a:defRPr sz="1600">
                <a:solidFill>
                  <a:srgbClr val="5B6770"/>
                </a:solidFill>
                <a:latin typeface="Arial" panose="020B0604020202020204" pitchFamily="34" charset="0"/>
                <a:cs typeface="Arial" panose="020B0604020202020204" pitchFamily="34" charset="0"/>
              </a:defRPr>
            </a:lvl2pPr>
            <a:lvl3pPr>
              <a:defRPr sz="1600">
                <a:solidFill>
                  <a:srgbClr val="5B6770"/>
                </a:solidFill>
                <a:latin typeface="Arial" panose="020B0604020202020204" pitchFamily="34" charset="0"/>
                <a:cs typeface="Arial" panose="020B0604020202020204" pitchFamily="34" charset="0"/>
              </a:defRPr>
            </a:lvl3pPr>
            <a:lvl4pPr>
              <a:defRPr sz="1600">
                <a:solidFill>
                  <a:srgbClr val="5B6770"/>
                </a:solidFill>
                <a:latin typeface="Arial" panose="020B0604020202020204" pitchFamily="34" charset="0"/>
                <a:cs typeface="Arial" panose="020B0604020202020204" pitchFamily="34" charset="0"/>
              </a:defRPr>
            </a:lvl4pPr>
            <a:lvl5pPr>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61E25FF2-F498-8E44-B91C-15CA2D2C2E73}"/>
              </a:ext>
            </a:extLst>
          </p:cNvPr>
          <p:cNvSpPr>
            <a:spLocks noGrp="1"/>
          </p:cNvSpPr>
          <p:nvPr>
            <p:ph type="dt" sz="half" idx="10"/>
          </p:nvPr>
        </p:nvSpPr>
        <p:spPr>
          <a:xfrm>
            <a:off x="1058403" y="6356350"/>
            <a:ext cx="4252505"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1" name="Slide Number Placeholder 5">
            <a:extLst>
              <a:ext uri="{FF2B5EF4-FFF2-40B4-BE49-F238E27FC236}">
                <a16:creationId xmlns:a16="http://schemas.microsoft.com/office/drawing/2014/main" id="{56FE9DCA-E505-1D42-97F1-68A85277918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13" name="Title 1">
            <a:extLst>
              <a:ext uri="{FF2B5EF4-FFF2-40B4-BE49-F238E27FC236}">
                <a16:creationId xmlns:a16="http://schemas.microsoft.com/office/drawing/2014/main" id="{828449AB-4BE4-6F42-9E12-946B8FDE1B9A}"/>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3C439AA9-3DE5-CF4F-8743-0F06BB531B98}"/>
              </a:ext>
            </a:extLst>
          </p:cNvPr>
          <p:cNvCxnSpPr/>
          <p:nvPr userDrawn="1"/>
        </p:nvCxnSpPr>
        <p:spPr>
          <a:xfrm>
            <a:off x="647700" y="1517933"/>
            <a:ext cx="10706100" cy="0"/>
          </a:xfrm>
          <a:prstGeom prst="line">
            <a:avLst/>
          </a:prstGeom>
          <a:ln>
            <a:solidFill>
              <a:srgbClr val="8193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25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378AD-8357-B840-9B93-341A74BC91B5}"/>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EF7A55DA-B2FF-0645-98CA-0515F6B0D6E4}"/>
              </a:ext>
            </a:extLst>
          </p:cNvPr>
          <p:cNvSpPr>
            <a:spLocks noGrp="1"/>
          </p:cNvSpPr>
          <p:nvPr>
            <p:ph type="dt" sz="half" idx="10"/>
          </p:nvPr>
        </p:nvSpPr>
        <p:spPr>
          <a:xfrm>
            <a:off x="1058403" y="6356350"/>
            <a:ext cx="46034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5DED9834-701E-9040-831B-A37814729AE8}"/>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1860555218"/>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532DB-1BF0-344E-A5F2-BA6A97F27B2D}"/>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7C25926-1CB7-8642-9CD6-D2B5DAD7F4D7}"/>
              </a:ext>
            </a:extLst>
          </p:cNvPr>
          <p:cNvSpPr>
            <a:spLocks noGrp="1"/>
          </p:cNvSpPr>
          <p:nvPr>
            <p:ph type="dt" sz="half" idx="10"/>
          </p:nvPr>
        </p:nvSpPr>
        <p:spPr>
          <a:xfrm>
            <a:off x="1058404" y="6356350"/>
            <a:ext cx="40677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1DDB5C8F-0529-0A4E-A961-83FE1CD4259B}"/>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3235510153"/>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F95435-45EF-4043-87E9-88D31E989FE0}"/>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99C87143-F908-824F-BDE3-11BAA1B0AB5B}"/>
              </a:ext>
            </a:extLst>
          </p:cNvPr>
          <p:cNvSpPr>
            <a:spLocks noGrp="1"/>
          </p:cNvSpPr>
          <p:nvPr>
            <p:ph type="dt" sz="half" idx="10"/>
          </p:nvPr>
        </p:nvSpPr>
        <p:spPr>
          <a:xfrm>
            <a:off x="1058403" y="6356350"/>
            <a:ext cx="44002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388DFC2E-7CEC-EF4E-A472-D08C5B6EF8EC}"/>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1107596494"/>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BA17A-550C-8545-A261-5477FA849D02}"/>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2DD7FB7-2717-074C-B939-CF12F61CB6B8}"/>
              </a:ext>
            </a:extLst>
          </p:cNvPr>
          <p:cNvSpPr>
            <a:spLocks noGrp="1"/>
          </p:cNvSpPr>
          <p:nvPr>
            <p:ph type="dt" sz="half" idx="10"/>
          </p:nvPr>
        </p:nvSpPr>
        <p:spPr>
          <a:xfrm>
            <a:off x="1058403" y="6356350"/>
            <a:ext cx="4206323"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C925A811-0CF8-3446-A788-B35DAA60A7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2317940482"/>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299C67-5659-2246-BDE0-246553B2E817}"/>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2DD7FB7-2717-074C-B939-CF12F61CB6B8}"/>
              </a:ext>
            </a:extLst>
          </p:cNvPr>
          <p:cNvSpPr>
            <a:spLocks noGrp="1"/>
          </p:cNvSpPr>
          <p:nvPr>
            <p:ph type="dt" sz="half" idx="10"/>
          </p:nvPr>
        </p:nvSpPr>
        <p:spPr>
          <a:xfrm>
            <a:off x="1058403" y="6356350"/>
            <a:ext cx="4141669"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C925A811-0CF8-3446-A788-B35DAA60A7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3176739086"/>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EE37996-1080-0A44-A45A-0D38DDFB5897}"/>
              </a:ext>
            </a:extLst>
          </p:cNvPr>
          <p:cNvSpPr>
            <a:spLocks noGrp="1"/>
          </p:cNvSpPr>
          <p:nvPr>
            <p:ph type="dt" sz="half" idx="10"/>
          </p:nvPr>
        </p:nvSpPr>
        <p:spPr>
          <a:xfrm>
            <a:off x="1058404" y="6356350"/>
            <a:ext cx="5037596"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8" name="Slide Number Placeholder 5">
            <a:extLst>
              <a:ext uri="{FF2B5EF4-FFF2-40B4-BE49-F238E27FC236}">
                <a16:creationId xmlns:a16="http://schemas.microsoft.com/office/drawing/2014/main" id="{7BC1A921-AD71-E146-87FB-A79EB8E75971}"/>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2310888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12939"/>
            <a:ext cx="4712855" cy="365125"/>
          </a:xfrm>
        </p:spPr>
        <p:txBody>
          <a:bodyPr/>
          <a:lstStyle>
            <a:lvl1pPr algn="l">
              <a:defRPr/>
            </a:lvl1pPr>
          </a:lstStyle>
          <a:p>
            <a:fld id="{FB4BD78D-9C72-4CF9-A312-81E269D9D8A8}" type="datetimeFigureOut">
              <a:rPr lang="en-US" smtClean="0"/>
              <a:pPr/>
              <a:t>11/16/2021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CFB47B-7840-4A25-870C-4F07B1E913FF}" type="slidenum">
              <a:rPr lang="en-US" smtClean="0"/>
              <a:t>‹#›</a:t>
            </a:fld>
            <a:endParaRPr lang="en-US"/>
          </a:p>
        </p:txBody>
      </p:sp>
      <p:sp>
        <p:nvSpPr>
          <p:cNvPr id="7" name="TextBox 6">
            <a:extLst>
              <a:ext uri="{FF2B5EF4-FFF2-40B4-BE49-F238E27FC236}">
                <a16:creationId xmlns:a16="http://schemas.microsoft.com/office/drawing/2014/main" id="{ED120E31-063B-4039-90E3-28F92E3AC1B4}"/>
              </a:ext>
            </a:extLst>
          </p:cNvPr>
          <p:cNvSpPr txBox="1"/>
          <p:nvPr userDrawn="1"/>
        </p:nvSpPr>
        <p:spPr>
          <a:xfrm>
            <a:off x="3050292" y="12242124"/>
            <a:ext cx="1831376" cy="304549"/>
          </a:xfrm>
          <a:prstGeom prst="rect">
            <a:avLst/>
          </a:prstGeom>
          <a:noFill/>
        </p:spPr>
        <p:txBody>
          <a:bodyPr wrap="square" rtlCol="0">
            <a:spAutoFit/>
          </a:bodyPr>
          <a:lstStyle/>
          <a:p>
            <a:endParaRPr lang="en-US" dirty="0"/>
          </a:p>
        </p:txBody>
      </p:sp>
      <p:pic>
        <p:nvPicPr>
          <p:cNvPr id="1026" name="Picture 2">
            <a:extLst>
              <a:ext uri="{FF2B5EF4-FFF2-40B4-BE49-F238E27FC236}">
                <a16:creationId xmlns:a16="http://schemas.microsoft.com/office/drawing/2014/main" id="{0D568D40-5E63-4DD4-86A9-C916A2222D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18363" y="6212792"/>
            <a:ext cx="774277" cy="57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17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219200" y="4038600"/>
            <a:ext cx="10363200" cy="2362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4"/>
          </p:nvPr>
        </p:nvSpPr>
        <p:spPr/>
        <p:txBody>
          <a:bodyPr/>
          <a:lstStyle/>
          <a:p>
            <a:pPr>
              <a:defRPr/>
            </a:pPr>
            <a:r>
              <a:rPr lang="en-US"/>
              <a:t>DATE</a:t>
            </a:r>
          </a:p>
        </p:txBody>
      </p:sp>
      <p:sp>
        <p:nvSpPr>
          <p:cNvPr id="10" name="Slide Number Placeholder 9"/>
          <p:cNvSpPr>
            <a:spLocks noGrp="1"/>
          </p:cNvSpPr>
          <p:nvPr>
            <p:ph type="sldNum" sz="quarter" idx="16"/>
          </p:nvPr>
        </p:nvSpPr>
        <p:spPr/>
        <p:txBody>
          <a:bodyPr/>
          <a:lstStyle/>
          <a:p>
            <a:fld id="{19FBEEDD-0B05-4B03-823B-B7B914ED2C13}" type="slidenum">
              <a:rPr lang="en-US" altLang="en-US" smtClean="0"/>
              <a:pPr/>
              <a:t>‹#›</a:t>
            </a:fld>
            <a:endParaRPr lang="en-US" altLang="en-US"/>
          </a:p>
        </p:txBody>
      </p:sp>
      <p:sp>
        <p:nvSpPr>
          <p:cNvPr id="21" name="Picture Placeholder 20"/>
          <p:cNvSpPr>
            <a:spLocks noGrp="1"/>
          </p:cNvSpPr>
          <p:nvPr>
            <p:ph type="pic" sz="quarter" idx="17"/>
          </p:nvPr>
        </p:nvSpPr>
        <p:spPr>
          <a:xfrm>
            <a:off x="1219200" y="1066800"/>
            <a:ext cx="3352800" cy="2895600"/>
          </a:xfrm>
          <a:prstGeom prst="rect">
            <a:avLst/>
          </a:prstGeom>
        </p:spPr>
        <p:txBody>
          <a:bodyPr/>
          <a:lstStyle/>
          <a:p>
            <a:endParaRPr lang="en-US"/>
          </a:p>
        </p:txBody>
      </p:sp>
      <p:sp>
        <p:nvSpPr>
          <p:cNvPr id="22" name="Picture Placeholder 20"/>
          <p:cNvSpPr>
            <a:spLocks noGrp="1"/>
          </p:cNvSpPr>
          <p:nvPr>
            <p:ph type="pic" sz="quarter" idx="18"/>
          </p:nvPr>
        </p:nvSpPr>
        <p:spPr>
          <a:xfrm>
            <a:off x="4724400" y="1066800"/>
            <a:ext cx="3352800" cy="2895600"/>
          </a:xfrm>
          <a:prstGeom prst="rect">
            <a:avLst/>
          </a:prstGeom>
        </p:spPr>
        <p:txBody>
          <a:bodyPr/>
          <a:lstStyle/>
          <a:p>
            <a:endParaRPr lang="en-US"/>
          </a:p>
        </p:txBody>
      </p:sp>
      <p:sp>
        <p:nvSpPr>
          <p:cNvPr id="23" name="Picture Placeholder 20"/>
          <p:cNvSpPr>
            <a:spLocks noGrp="1"/>
          </p:cNvSpPr>
          <p:nvPr>
            <p:ph type="pic" sz="quarter" idx="19"/>
          </p:nvPr>
        </p:nvSpPr>
        <p:spPr>
          <a:xfrm>
            <a:off x="8229600" y="1066800"/>
            <a:ext cx="3352800" cy="2895600"/>
          </a:xfrm>
          <a:prstGeom prst="rect">
            <a:avLst/>
          </a:prstGeom>
        </p:spPr>
        <p:txBody>
          <a:bodyPr/>
          <a:lstStyle/>
          <a:p>
            <a:endParaRPr lang="en-US"/>
          </a:p>
        </p:txBody>
      </p:sp>
      <p:sp>
        <p:nvSpPr>
          <p:cNvPr id="11" name="Title 1"/>
          <p:cNvSpPr>
            <a:spLocks noGrp="1"/>
          </p:cNvSpPr>
          <p:nvPr>
            <p:ph type="title"/>
          </p:nvPr>
        </p:nvSpPr>
        <p:spPr>
          <a:xfrm>
            <a:off x="1320800" y="198438"/>
            <a:ext cx="10261600" cy="487362"/>
          </a:xfrm>
          <a:prstGeom prst="rect">
            <a:avLst/>
          </a:prstGeom>
        </p:spPr>
        <p:txBody>
          <a:bodyPr vert="horz"/>
          <a:lstStyle>
            <a:lvl1pPr algn="l">
              <a:defRPr sz="2200" cap="all" baseline="0">
                <a:solidFill>
                  <a:schemeClr val="bg1"/>
                </a:solidFill>
                <a:latin typeface="Georgia"/>
              </a:defRPr>
            </a:lvl1pPr>
          </a:lstStyle>
          <a:p>
            <a:r>
              <a:rPr lang="en-US" dirty="0"/>
              <a:t>Click to edit Master title style</a:t>
            </a:r>
          </a:p>
        </p:txBody>
      </p:sp>
      <p:pic>
        <p:nvPicPr>
          <p:cNvPr id="2050" name="Picture 2">
            <a:extLst>
              <a:ext uri="{FF2B5EF4-FFF2-40B4-BE49-F238E27FC236}">
                <a16:creationId xmlns:a16="http://schemas.microsoft.com/office/drawing/2014/main" id="{23AA1F0A-DBC8-4413-B7C9-23CEA7B0C1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12031" y="6155826"/>
            <a:ext cx="866908" cy="64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791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20800" y="198438"/>
            <a:ext cx="10261600" cy="487362"/>
          </a:xfrm>
          <a:prstGeom prst="rect">
            <a:avLst/>
          </a:prstGeom>
        </p:spPr>
        <p:txBody>
          <a:bodyPr vert="horz"/>
          <a:lstStyle>
            <a:lvl1pPr algn="l">
              <a:defRPr sz="2200" cap="all" baseline="0">
                <a:solidFill>
                  <a:schemeClr val="bg1"/>
                </a:solidFill>
                <a:latin typeface="Georgia"/>
              </a:defRPr>
            </a:lvl1pPr>
          </a:lstStyle>
          <a:p>
            <a:r>
              <a:rPr lang="en-US" dirty="0"/>
              <a:t>Click to edit Master title style</a:t>
            </a:r>
          </a:p>
        </p:txBody>
      </p:sp>
      <p:sp>
        <p:nvSpPr>
          <p:cNvPr id="6" name="Content Placeholder 2"/>
          <p:cNvSpPr>
            <a:spLocks noGrp="1"/>
          </p:cNvSpPr>
          <p:nvPr>
            <p:ph idx="1"/>
          </p:nvPr>
        </p:nvSpPr>
        <p:spPr>
          <a:xfrm>
            <a:off x="1320800" y="1143000"/>
            <a:ext cx="10261600" cy="5181600"/>
          </a:xfrm>
          <a:prstGeom prst="rect">
            <a:avLst/>
          </a:prstGeom>
        </p:spPr>
        <p:txBody>
          <a:bodyPr/>
          <a:lstStyle>
            <a:lvl1pPr>
              <a:defRPr>
                <a:solidFill>
                  <a:srgbClr val="174782"/>
                </a:solidFill>
                <a:latin typeface="Georgia"/>
              </a:defRPr>
            </a:lvl1pPr>
            <a:lvl2pPr>
              <a:defRPr>
                <a:latin typeface="Georgia"/>
              </a:defRPr>
            </a:lvl2pPr>
            <a:lvl3pPr>
              <a:defRPr>
                <a:latin typeface="Georgia"/>
              </a:defRPr>
            </a:lvl3pPr>
            <a:lvl4pPr>
              <a:defRPr>
                <a:latin typeface="Georgia"/>
              </a:defRPr>
            </a:lvl4pPr>
            <a:lvl5pPr>
              <a:defRPr>
                <a:latin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8"/>
          <p:cNvSpPr>
            <a:spLocks noGrp="1"/>
          </p:cNvSpPr>
          <p:nvPr>
            <p:ph type="dt" sz="half" idx="10"/>
          </p:nvPr>
        </p:nvSpPr>
        <p:spPr/>
        <p:txBody>
          <a:bodyPr/>
          <a:lstStyle>
            <a:lvl1pPr>
              <a:defRPr/>
            </a:lvl1pPr>
          </a:lstStyle>
          <a:p>
            <a:pPr>
              <a:defRPr/>
            </a:pPr>
            <a:r>
              <a:rPr lang="en-US"/>
              <a:t>DATE</a:t>
            </a:r>
          </a:p>
        </p:txBody>
      </p:sp>
      <p:sp>
        <p:nvSpPr>
          <p:cNvPr id="7" name="Slide Number Placeholder 10"/>
          <p:cNvSpPr>
            <a:spLocks noGrp="1"/>
          </p:cNvSpPr>
          <p:nvPr>
            <p:ph type="sldNum" sz="quarter" idx="12"/>
          </p:nvPr>
        </p:nvSpPr>
        <p:spPr/>
        <p:txBody>
          <a:bodyPr/>
          <a:lstStyle>
            <a:lvl1pPr>
              <a:defRPr/>
            </a:lvl1pPr>
          </a:lstStyle>
          <a:p>
            <a:fld id="{A829F25A-84D3-4F9E-BD6A-3ADD05BBF9F6}" type="slidenum">
              <a:rPr lang="en-US" altLang="en-US"/>
              <a:pPr/>
              <a:t>‹#›</a:t>
            </a:fld>
            <a:endParaRPr lang="en-US" altLang="en-US"/>
          </a:p>
        </p:txBody>
      </p:sp>
      <p:pic>
        <p:nvPicPr>
          <p:cNvPr id="4098" name="Picture 2">
            <a:extLst>
              <a:ext uri="{FF2B5EF4-FFF2-40B4-BE49-F238E27FC236}">
                <a16:creationId xmlns:a16="http://schemas.microsoft.com/office/drawing/2014/main" id="{1E130754-5605-4621-B31E-F1CE7CC97F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75634" y="6153462"/>
            <a:ext cx="841271" cy="62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98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1419-E593-6949-8D89-317BFF506F6C}"/>
              </a:ext>
            </a:extLst>
          </p:cNvPr>
          <p:cNvSpPr>
            <a:spLocks noGrp="1"/>
          </p:cNvSpPr>
          <p:nvPr>
            <p:ph type="title"/>
          </p:nvPr>
        </p:nvSpPr>
        <p:spPr>
          <a:xfrm>
            <a:off x="481739" y="691033"/>
            <a:ext cx="3896532" cy="2819777"/>
          </a:xfrm>
          <a:noFill/>
        </p:spPr>
        <p:txBody>
          <a:bodyPr/>
          <a:lstStyle>
            <a:lvl1pPr>
              <a:defRPr>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0FB56E3-41C1-3143-B3BD-F679DF53639D}"/>
              </a:ext>
            </a:extLst>
          </p:cNvPr>
          <p:cNvSpPr>
            <a:spLocks noGrp="1"/>
          </p:cNvSpPr>
          <p:nvPr>
            <p:ph idx="1"/>
          </p:nvPr>
        </p:nvSpPr>
        <p:spPr>
          <a:xfrm>
            <a:off x="4595247" y="1193370"/>
            <a:ext cx="6758553" cy="4703736"/>
          </a:xfrm>
        </p:spPr>
        <p:txBody>
          <a:bodyPr>
            <a:normAutofit/>
          </a:bodyPr>
          <a:lstStyle>
            <a:lvl1pPr marL="0" indent="0">
              <a:buFontTx/>
              <a:buNone/>
              <a:defRPr sz="1600">
                <a:solidFill>
                  <a:srgbClr val="5B6770"/>
                </a:solidFill>
                <a:latin typeface="Arial" panose="020B0604020202020204" pitchFamily="34" charset="0"/>
                <a:cs typeface="Arial" panose="020B0604020202020204" pitchFamily="34" charset="0"/>
              </a:defRPr>
            </a:lvl1pPr>
            <a:lvl2pPr marL="457200" indent="0">
              <a:buFontTx/>
              <a:buNone/>
              <a:defRPr sz="18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800">
                <a:latin typeface="Arial" panose="020B0604020202020204" pitchFamily="34" charset="0"/>
                <a:cs typeface="Arial" panose="020B0604020202020204" pitchFamily="34" charset="0"/>
              </a:defRPr>
            </a:lvl4pPr>
            <a:lvl5pPr marL="1828800" indent="0">
              <a:buFontTx/>
              <a:buNone/>
              <a:defRPr sz="1800">
                <a:latin typeface="Arial" panose="020B0604020202020204" pitchFamily="34" charset="0"/>
                <a:cs typeface="Arial" panose="020B0604020202020204" pitchFamily="34" charset="0"/>
              </a:defRPr>
            </a:lvl5pPr>
          </a:lstStyle>
          <a:p>
            <a:pPr lvl="0"/>
            <a:r>
              <a:rPr lang="en-US" dirty="0"/>
              <a:t>Edit Master text styles</a:t>
            </a:r>
          </a:p>
        </p:txBody>
      </p:sp>
      <p:sp>
        <p:nvSpPr>
          <p:cNvPr id="7" name="Date Placeholder 3">
            <a:extLst>
              <a:ext uri="{FF2B5EF4-FFF2-40B4-BE49-F238E27FC236}">
                <a16:creationId xmlns:a16="http://schemas.microsoft.com/office/drawing/2014/main" id="{3C9B19D3-AD98-DD4A-BD88-F8915C7995BD}"/>
              </a:ext>
            </a:extLst>
          </p:cNvPr>
          <p:cNvSpPr>
            <a:spLocks noGrp="1"/>
          </p:cNvSpPr>
          <p:nvPr>
            <p:ph type="dt" sz="half" idx="10"/>
          </p:nvPr>
        </p:nvSpPr>
        <p:spPr>
          <a:xfrm>
            <a:off x="1058403" y="6356350"/>
            <a:ext cx="45018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8" name="Slide Number Placeholder 5">
            <a:extLst>
              <a:ext uri="{FF2B5EF4-FFF2-40B4-BE49-F238E27FC236}">
                <a16:creationId xmlns:a16="http://schemas.microsoft.com/office/drawing/2014/main" id="{C94B6EC6-15EC-0345-B3AB-3241B1BEB3F6}"/>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9" name="Content Placeholder 2">
            <a:extLst>
              <a:ext uri="{FF2B5EF4-FFF2-40B4-BE49-F238E27FC236}">
                <a16:creationId xmlns:a16="http://schemas.microsoft.com/office/drawing/2014/main" id="{E0DE5C87-020A-4643-9BFA-76E693EE630B}"/>
              </a:ext>
            </a:extLst>
          </p:cNvPr>
          <p:cNvSpPr>
            <a:spLocks noGrp="1"/>
          </p:cNvSpPr>
          <p:nvPr>
            <p:ph idx="13"/>
          </p:nvPr>
        </p:nvSpPr>
        <p:spPr>
          <a:xfrm>
            <a:off x="481738" y="3587859"/>
            <a:ext cx="3896533" cy="1898541"/>
          </a:xfrm>
        </p:spPr>
        <p:txBody>
          <a:bodyPr>
            <a:normAutofit/>
          </a:bodyPr>
          <a:lstStyle>
            <a:lvl1pPr marL="0" indent="0">
              <a:buFontTx/>
              <a:buNone/>
              <a:defRPr sz="1800" b="1">
                <a:solidFill>
                  <a:srgbClr val="5B6770"/>
                </a:solidFill>
                <a:latin typeface="Arial" panose="020B0604020202020204" pitchFamily="34" charset="0"/>
                <a:cs typeface="Arial" panose="020B0604020202020204" pitchFamily="34" charset="0"/>
              </a:defRPr>
            </a:lvl1pPr>
            <a:lvl2pPr marL="457200" indent="0">
              <a:buFontTx/>
              <a:buNone/>
              <a:defRPr sz="18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800">
                <a:latin typeface="Arial" panose="020B0604020202020204" pitchFamily="34" charset="0"/>
                <a:cs typeface="Arial" panose="020B0604020202020204" pitchFamily="34" charset="0"/>
              </a:defRPr>
            </a:lvl4pPr>
            <a:lvl5pPr marL="1828800" indent="0">
              <a:buFontTx/>
              <a:buNone/>
              <a:defRPr sz="1800">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1726465124"/>
      </p:ext>
    </p:extLst>
  </p:cSld>
  <p:clrMapOvr>
    <a:masterClrMapping/>
  </p:clrMapOvr>
  <p:extLst>
    <p:ext uri="{DCECCB84-F9BA-43D5-87BE-67443E8EF086}">
      <p15:sldGuideLst xmlns:p15="http://schemas.microsoft.com/office/powerpoint/2012/main">
        <p15:guide id="1" orient="horz" pos="7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9" name="Date Placeholder 8"/>
          <p:cNvSpPr>
            <a:spLocks noGrp="1"/>
          </p:cNvSpPr>
          <p:nvPr>
            <p:ph type="dt" sz="half" idx="10"/>
          </p:nvPr>
        </p:nvSpPr>
        <p:spPr>
          <a:xfrm>
            <a:off x="609600" y="6553200"/>
            <a:ext cx="2844800" cy="304800"/>
          </a:xfrm>
        </p:spPr>
        <p:txBody>
          <a:bodyPr/>
          <a:lstStyle>
            <a:lvl1pPr>
              <a:defRPr/>
            </a:lvl1pPr>
          </a:lstStyle>
          <a:p>
            <a:pPr>
              <a:defRPr/>
            </a:pPr>
            <a:r>
              <a:rPr lang="en-US" dirty="0"/>
              <a:t>DATE</a:t>
            </a:r>
          </a:p>
        </p:txBody>
      </p:sp>
      <p:sp>
        <p:nvSpPr>
          <p:cNvPr id="18" name="Slide Number Placeholder 10"/>
          <p:cNvSpPr>
            <a:spLocks noGrp="1"/>
          </p:cNvSpPr>
          <p:nvPr>
            <p:ph type="sldNum" sz="quarter" idx="12"/>
          </p:nvPr>
        </p:nvSpPr>
        <p:spPr>
          <a:xfrm>
            <a:off x="8737600" y="6553200"/>
            <a:ext cx="2844800" cy="304800"/>
          </a:xfrm>
        </p:spPr>
        <p:txBody>
          <a:bodyPr/>
          <a:lstStyle>
            <a:lvl1pPr>
              <a:defRPr/>
            </a:lvl1pPr>
          </a:lstStyle>
          <a:p>
            <a:fld id="{A829F25A-84D3-4F9E-BD6A-3ADD05BBF9F6}" type="slidenum">
              <a:rPr lang="en-US" altLang="en-US"/>
              <a:pPr/>
              <a:t>‹#›</a:t>
            </a:fld>
            <a:endParaRPr lang="en-US" altLang="en-US" dirty="0"/>
          </a:p>
        </p:txBody>
      </p:sp>
      <p:sp>
        <p:nvSpPr>
          <p:cNvPr id="3" name="Content Placeholder 2"/>
          <p:cNvSpPr>
            <a:spLocks noGrp="1"/>
          </p:cNvSpPr>
          <p:nvPr>
            <p:ph sz="quarter" idx="13"/>
          </p:nvPr>
        </p:nvSpPr>
        <p:spPr>
          <a:xfrm>
            <a:off x="1422400" y="1143000"/>
            <a:ext cx="50292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quarter" idx="14"/>
          </p:nvPr>
        </p:nvSpPr>
        <p:spPr>
          <a:xfrm>
            <a:off x="6705600" y="1143000"/>
            <a:ext cx="50292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320800" y="198438"/>
            <a:ext cx="10261600" cy="487362"/>
          </a:xfrm>
          <a:prstGeom prst="rect">
            <a:avLst/>
          </a:prstGeom>
        </p:spPr>
        <p:txBody>
          <a:bodyPr vert="horz"/>
          <a:lstStyle>
            <a:lvl1pPr algn="l">
              <a:defRPr sz="2200" cap="all" baseline="0">
                <a:solidFill>
                  <a:schemeClr val="bg1"/>
                </a:solidFill>
                <a:latin typeface="Georgia"/>
              </a:defRPr>
            </a:lvl1pPr>
          </a:lstStyle>
          <a:p>
            <a:r>
              <a:rPr lang="en-US" dirty="0"/>
              <a:t>Click to edit Master title style</a:t>
            </a:r>
          </a:p>
        </p:txBody>
      </p:sp>
    </p:spTree>
    <p:extLst>
      <p:ext uri="{BB962C8B-B14F-4D97-AF65-F5344CB8AC3E}">
        <p14:creationId xmlns:p14="http://schemas.microsoft.com/office/powerpoint/2010/main" val="3210038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2D4D-0564-4CFC-B6FE-C59A300863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B663AA-9773-4EFE-9D95-54344F0F41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6A541-0593-4C9C-B93B-76A2BBF0B15D}"/>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5" name="Footer Placeholder 4">
            <a:extLst>
              <a:ext uri="{FF2B5EF4-FFF2-40B4-BE49-F238E27FC236}">
                <a16:creationId xmlns:a16="http://schemas.microsoft.com/office/drawing/2014/main" id="{CF0E2568-CDB0-402B-9CA8-0412F05C0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29B91-CE8B-43C4-A989-5B23A37B9555}"/>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2618143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C6A9-3477-459D-9B9A-EE242EC28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65180-B31D-4312-A981-D5D74DE8E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91167-B015-45FA-AFCB-E6AAFA4B311D}"/>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5" name="Footer Placeholder 4">
            <a:extLst>
              <a:ext uri="{FF2B5EF4-FFF2-40B4-BE49-F238E27FC236}">
                <a16:creationId xmlns:a16="http://schemas.microsoft.com/office/drawing/2014/main" id="{7F04C079-2F6E-4B9C-9954-060186A8F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820D5-6474-45E4-AA3F-88015C13101C}"/>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2116487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E036-648C-425A-9BC5-1DFA59F951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2A48B-4DDC-49CA-8FAB-DF40E08403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AA6841-DA11-4700-B6B5-A023B69FF3E6}"/>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5" name="Footer Placeholder 4">
            <a:extLst>
              <a:ext uri="{FF2B5EF4-FFF2-40B4-BE49-F238E27FC236}">
                <a16:creationId xmlns:a16="http://schemas.microsoft.com/office/drawing/2014/main" id="{5D4244B9-BB84-4FB2-AD05-E46F7EC49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4B40D-C681-4CFD-9F2C-476EBE70C3E2}"/>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538802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2C9F-09CC-45DF-9E20-FD2CBD9017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DFBE4F-0427-4A18-A0F1-7385884189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0DB33-3044-464E-A3A2-855F199FE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4E54C-7DAF-45CD-BB4E-FA8E469EB5A8}"/>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6" name="Footer Placeholder 5">
            <a:extLst>
              <a:ext uri="{FF2B5EF4-FFF2-40B4-BE49-F238E27FC236}">
                <a16:creationId xmlns:a16="http://schemas.microsoft.com/office/drawing/2014/main" id="{D0525B5C-BE6C-40D7-91DF-19A0EC3726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B12F6-4ACE-4847-B708-A01573EFB186}"/>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3367671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85DA-E02D-4A2A-BD8E-B67B9E1FDD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E97F8F-A1B2-4013-869F-1761BD6A5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A01B4-91EE-457B-A9BB-BCCB1DF4F8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F8A4FD-E40C-458B-BC90-79BA6FDB3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864E3-83CC-4B2A-AA3B-CA57F6DC23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895067-A773-41E2-9A8B-E175931CD455}"/>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8" name="Footer Placeholder 7">
            <a:extLst>
              <a:ext uri="{FF2B5EF4-FFF2-40B4-BE49-F238E27FC236}">
                <a16:creationId xmlns:a16="http://schemas.microsoft.com/office/drawing/2014/main" id="{C5DE3B4C-C680-40C6-BD1F-6A8EEC38C8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AECAC1-5F91-42A2-AAF1-E20A04DBF994}"/>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350976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BC3B-AB74-470D-8B32-B13F1962F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FDC2BD-795E-4DD9-8F49-AB75546B914A}"/>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4" name="Footer Placeholder 3">
            <a:extLst>
              <a:ext uri="{FF2B5EF4-FFF2-40B4-BE49-F238E27FC236}">
                <a16:creationId xmlns:a16="http://schemas.microsoft.com/office/drawing/2014/main" id="{050D8072-6E7F-45F4-AECD-ADF2D2F16C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5EE068-3725-407A-95A7-2AA6D7185A0E}"/>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2098727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42A6C-9FA1-423B-96CE-D101254D5C23}"/>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3" name="Footer Placeholder 2">
            <a:extLst>
              <a:ext uri="{FF2B5EF4-FFF2-40B4-BE49-F238E27FC236}">
                <a16:creationId xmlns:a16="http://schemas.microsoft.com/office/drawing/2014/main" id="{922A3D9B-2C4E-493F-B788-E9AFE8464B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0531FC-1274-497F-BE7D-AA98E12112FB}"/>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73782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F69D-5A15-4D09-A6DD-893821FDD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C7D237-6314-4039-B257-4EC287B2B5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1B49AB-8ACB-4C82-BC2B-028F03818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2BFF5-6F9E-4946-9280-544D08E98CC7}"/>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6" name="Footer Placeholder 5">
            <a:extLst>
              <a:ext uri="{FF2B5EF4-FFF2-40B4-BE49-F238E27FC236}">
                <a16:creationId xmlns:a16="http://schemas.microsoft.com/office/drawing/2014/main" id="{68465683-DC82-442E-8034-A858AD9A3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D08CA-865B-46D2-B6EC-6DA486085A8A}"/>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3442878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8B97-5B90-4E3F-97C3-114E9037E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E32064-A7DB-49BF-98AA-3280DBDF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BC3C61-EB07-4F7B-A0CA-C8211CD5C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835A0F-DFD9-47F2-949C-D6FEBBAAA073}"/>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6" name="Footer Placeholder 5">
            <a:extLst>
              <a:ext uri="{FF2B5EF4-FFF2-40B4-BE49-F238E27FC236}">
                <a16:creationId xmlns:a16="http://schemas.microsoft.com/office/drawing/2014/main" id="{4630BDA7-FC9B-460B-953B-9880142AA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87576-3354-4122-9021-4C0F26658AC8}"/>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304207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985160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CC4AA-2376-4313-AA7E-5C9E299FBF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F72AEA-74F1-4E60-98F9-3A6FAA4BEA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BA5F5-BFD5-44EB-B9C3-626FA4393182}"/>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5" name="Footer Placeholder 4">
            <a:extLst>
              <a:ext uri="{FF2B5EF4-FFF2-40B4-BE49-F238E27FC236}">
                <a16:creationId xmlns:a16="http://schemas.microsoft.com/office/drawing/2014/main" id="{1467D800-E408-4C24-B6EF-B02736981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C1B00-5753-47B7-9701-B39AA8973C2D}"/>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2054236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268F9-5452-495A-89FE-B202503602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2DFFA-B622-49F6-A406-4711B81DAB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744A1-9687-4E30-B8E1-DF4293A7A18A}"/>
              </a:ext>
            </a:extLst>
          </p:cNvPr>
          <p:cNvSpPr>
            <a:spLocks noGrp="1"/>
          </p:cNvSpPr>
          <p:nvPr>
            <p:ph type="dt" sz="half" idx="10"/>
          </p:nvPr>
        </p:nvSpPr>
        <p:spPr/>
        <p:txBody>
          <a:bodyPr/>
          <a:lstStyle/>
          <a:p>
            <a:fld id="{BECB4ED3-947E-4A57-834C-427AEC856D9F}" type="datetimeFigureOut">
              <a:rPr lang="en-US" smtClean="0"/>
              <a:t>11/16/2021</a:t>
            </a:fld>
            <a:endParaRPr lang="en-US"/>
          </a:p>
        </p:txBody>
      </p:sp>
      <p:sp>
        <p:nvSpPr>
          <p:cNvPr id="5" name="Footer Placeholder 4">
            <a:extLst>
              <a:ext uri="{FF2B5EF4-FFF2-40B4-BE49-F238E27FC236}">
                <a16:creationId xmlns:a16="http://schemas.microsoft.com/office/drawing/2014/main" id="{C27AE38D-2EAC-4C60-8681-6173F1F77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A8D83-14BB-4B2B-B238-723A543A6854}"/>
              </a:ext>
            </a:extLst>
          </p:cNvPr>
          <p:cNvSpPr>
            <a:spLocks noGrp="1"/>
          </p:cNvSpPr>
          <p:nvPr>
            <p:ph type="sldNum" sz="quarter" idx="12"/>
          </p:nvPr>
        </p:nvSpPr>
        <p:spPr/>
        <p:txBody>
          <a:bodyPr/>
          <a:lstStyle/>
          <a:p>
            <a:fld id="{AB3B2F66-F4DC-4853-A95B-AB81BFC3956F}" type="slidenum">
              <a:rPr lang="en-US" smtClean="0"/>
              <a:t>‹#›</a:t>
            </a:fld>
            <a:endParaRPr lang="en-US"/>
          </a:p>
        </p:txBody>
      </p:sp>
    </p:spTree>
    <p:extLst>
      <p:ext uri="{BB962C8B-B14F-4D97-AF65-F5344CB8AC3E}">
        <p14:creationId xmlns:p14="http://schemas.microsoft.com/office/powerpoint/2010/main" val="237935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407718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419072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257391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90306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1912-16BC-FB4D-9276-1A6BFECA0DCE}"/>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5726857-BC12-7442-946D-66B2FB55BE6F}"/>
              </a:ext>
            </a:extLst>
          </p:cNvPr>
          <p:cNvSpPr>
            <a:spLocks noGrp="1"/>
          </p:cNvSpPr>
          <p:nvPr>
            <p:ph sz="half" idx="1"/>
          </p:nvPr>
        </p:nvSpPr>
        <p:spPr>
          <a:xfrm>
            <a:off x="556183" y="2196449"/>
            <a:ext cx="5184742" cy="3667027"/>
          </a:xfrm>
        </p:spPr>
        <p:txBody>
          <a:bodyPr>
            <a:normAutofit/>
          </a:bodyPr>
          <a:lstStyle>
            <a:lvl1pPr marL="0" indent="0">
              <a:buNone/>
              <a:defRPr sz="1600">
                <a:solidFill>
                  <a:srgbClr val="5B6770"/>
                </a:solidFill>
                <a:latin typeface="Arial" panose="020B0604020202020204" pitchFamily="34" charset="0"/>
                <a:cs typeface="Arial" panose="020B0604020202020204" pitchFamily="34" charset="0"/>
              </a:defRPr>
            </a:lvl1pPr>
            <a:lvl2pPr marL="457200" indent="0">
              <a:buNone/>
              <a:defRPr sz="1600">
                <a:solidFill>
                  <a:srgbClr val="5B6770"/>
                </a:solidFill>
                <a:latin typeface="Arial" panose="020B0604020202020204" pitchFamily="34" charset="0"/>
                <a:cs typeface="Arial" panose="020B0604020202020204" pitchFamily="34" charset="0"/>
              </a:defRPr>
            </a:lvl2pPr>
            <a:lvl3pPr marL="914400" indent="0">
              <a:buNone/>
              <a:defRPr sz="1600">
                <a:solidFill>
                  <a:srgbClr val="5B6770"/>
                </a:solidFill>
                <a:latin typeface="Arial" panose="020B0604020202020204" pitchFamily="34" charset="0"/>
                <a:cs typeface="Arial" panose="020B0604020202020204" pitchFamily="34" charset="0"/>
              </a:defRPr>
            </a:lvl3pPr>
            <a:lvl4pPr marL="1371600" indent="0">
              <a:buNone/>
              <a:defRPr sz="1600">
                <a:solidFill>
                  <a:srgbClr val="5B6770"/>
                </a:solidFill>
                <a:latin typeface="Arial" panose="020B0604020202020204" pitchFamily="34" charset="0"/>
                <a:cs typeface="Arial" panose="020B0604020202020204" pitchFamily="34" charset="0"/>
              </a:defRPr>
            </a:lvl4pPr>
            <a:lvl5pPr marL="1828800" indent="0">
              <a:buNone/>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0E6391-8BB5-DD40-AFCE-BB5E4253EDE2}"/>
              </a:ext>
            </a:extLst>
          </p:cNvPr>
          <p:cNvSpPr>
            <a:spLocks noGrp="1"/>
          </p:cNvSpPr>
          <p:nvPr>
            <p:ph sz="half" idx="2"/>
          </p:nvPr>
        </p:nvSpPr>
        <p:spPr>
          <a:xfrm>
            <a:off x="5861901" y="2196449"/>
            <a:ext cx="5491899" cy="3667027"/>
          </a:xfrm>
        </p:spPr>
        <p:txBody>
          <a:bodyPr>
            <a:normAutofit/>
          </a:bodyPr>
          <a:lstStyle>
            <a:lvl1pPr marL="0" indent="0">
              <a:buFontTx/>
              <a:buNone/>
              <a:defRPr sz="1600">
                <a:solidFill>
                  <a:srgbClr val="5B6770"/>
                </a:solidFill>
                <a:latin typeface="Arial" panose="020B0604020202020204" pitchFamily="34" charset="0"/>
                <a:cs typeface="Arial" panose="020B0604020202020204" pitchFamily="34" charset="0"/>
              </a:defRPr>
            </a:lvl1pPr>
            <a:lvl2pPr marL="457200" indent="0">
              <a:buFontTx/>
              <a:buNone/>
              <a:defRPr sz="1600">
                <a:solidFill>
                  <a:srgbClr val="5B6770"/>
                </a:solidFill>
                <a:latin typeface="Arial" panose="020B0604020202020204" pitchFamily="34" charset="0"/>
                <a:cs typeface="Arial" panose="020B0604020202020204" pitchFamily="34" charset="0"/>
              </a:defRPr>
            </a:lvl2pPr>
            <a:lvl3pPr marL="914400" indent="0">
              <a:buFontTx/>
              <a:buNone/>
              <a:defRPr sz="1600">
                <a:solidFill>
                  <a:srgbClr val="5B6770"/>
                </a:solidFill>
                <a:latin typeface="Arial" panose="020B0604020202020204" pitchFamily="34" charset="0"/>
                <a:cs typeface="Arial" panose="020B0604020202020204" pitchFamily="34" charset="0"/>
              </a:defRPr>
            </a:lvl3pPr>
            <a:lvl4pPr marL="1371600" indent="0">
              <a:buFontTx/>
              <a:buNone/>
              <a:defRPr sz="1600">
                <a:solidFill>
                  <a:srgbClr val="5B6770"/>
                </a:solidFill>
                <a:latin typeface="Arial" panose="020B0604020202020204" pitchFamily="34" charset="0"/>
                <a:cs typeface="Arial" panose="020B0604020202020204" pitchFamily="34" charset="0"/>
              </a:defRPr>
            </a:lvl4pPr>
            <a:lvl5pPr marL="1828800" indent="0">
              <a:buFontTx/>
              <a:buNone/>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9AD83BF7-AF66-D144-8780-79297BEA7066}"/>
              </a:ext>
            </a:extLst>
          </p:cNvPr>
          <p:cNvSpPr>
            <a:spLocks noGrp="1"/>
          </p:cNvSpPr>
          <p:nvPr>
            <p:ph type="dt" sz="half" idx="10"/>
          </p:nvPr>
        </p:nvSpPr>
        <p:spPr>
          <a:xfrm>
            <a:off x="1058404" y="6356350"/>
            <a:ext cx="4234032"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5" name="Slide Number Placeholder 5">
            <a:extLst>
              <a:ext uri="{FF2B5EF4-FFF2-40B4-BE49-F238E27FC236}">
                <a16:creationId xmlns:a16="http://schemas.microsoft.com/office/drawing/2014/main" id="{1C17E039-AD36-FA44-BAF6-D69295CC5A9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3074" name="Picture 2">
            <a:extLst>
              <a:ext uri="{FF2B5EF4-FFF2-40B4-BE49-F238E27FC236}">
                <a16:creationId xmlns:a16="http://schemas.microsoft.com/office/drawing/2014/main" id="{C2BC25AC-D872-4A9F-9893-3C4758A022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7848" y="6165197"/>
            <a:ext cx="841270" cy="62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411314"/>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14990C-8F10-5544-AF46-914302DE2F77}"/>
              </a:ext>
            </a:extLst>
          </p:cNvPr>
          <p:cNvSpPr>
            <a:spLocks noGrp="1"/>
          </p:cNvSpPr>
          <p:nvPr>
            <p:ph type="body" idx="1"/>
          </p:nvPr>
        </p:nvSpPr>
        <p:spPr>
          <a:xfrm>
            <a:off x="604118" y="1681163"/>
            <a:ext cx="5157787" cy="823912"/>
          </a:xfrm>
        </p:spPr>
        <p:txBody>
          <a:bodyPr anchor="b">
            <a:normAutofit/>
          </a:bodyPr>
          <a:lstStyle>
            <a:lvl1pPr marL="0" indent="0">
              <a:buNone/>
              <a:defRPr sz="2000" b="1">
                <a:solidFill>
                  <a:srgbClr val="4F5FA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869DFA2B-08B0-634D-AF4C-96A4ADADF041}"/>
              </a:ext>
            </a:extLst>
          </p:cNvPr>
          <p:cNvSpPr>
            <a:spLocks noGrp="1"/>
          </p:cNvSpPr>
          <p:nvPr>
            <p:ph sz="half" idx="2"/>
          </p:nvPr>
        </p:nvSpPr>
        <p:spPr>
          <a:xfrm>
            <a:off x="604118" y="2505075"/>
            <a:ext cx="5157787" cy="3684588"/>
          </a:xfrm>
        </p:spPr>
        <p:txBody>
          <a:bodyPr>
            <a:normAutofit/>
          </a:bodyPr>
          <a:lstStyle>
            <a:lvl1pPr>
              <a:defRPr sz="1600">
                <a:solidFill>
                  <a:srgbClr val="5B6770"/>
                </a:solidFill>
                <a:latin typeface="Arial" panose="020B0604020202020204" pitchFamily="34" charset="0"/>
                <a:cs typeface="Arial" panose="020B0604020202020204" pitchFamily="34" charset="0"/>
              </a:defRPr>
            </a:lvl1pPr>
            <a:lvl2pPr>
              <a:defRPr sz="1600">
                <a:solidFill>
                  <a:srgbClr val="5B6770"/>
                </a:solidFill>
                <a:latin typeface="Arial" panose="020B0604020202020204" pitchFamily="34" charset="0"/>
                <a:cs typeface="Arial" panose="020B0604020202020204" pitchFamily="34" charset="0"/>
              </a:defRPr>
            </a:lvl2pPr>
            <a:lvl3pPr>
              <a:defRPr sz="1600">
                <a:solidFill>
                  <a:srgbClr val="5B6770"/>
                </a:solidFill>
                <a:latin typeface="Arial" panose="020B0604020202020204" pitchFamily="34" charset="0"/>
                <a:cs typeface="Arial" panose="020B0604020202020204" pitchFamily="34" charset="0"/>
              </a:defRPr>
            </a:lvl3pPr>
            <a:lvl4pPr>
              <a:defRPr sz="1600">
                <a:solidFill>
                  <a:srgbClr val="5B6770"/>
                </a:solidFill>
                <a:latin typeface="Arial" panose="020B0604020202020204" pitchFamily="34" charset="0"/>
                <a:cs typeface="Arial" panose="020B0604020202020204" pitchFamily="34" charset="0"/>
              </a:defRPr>
            </a:lvl4pPr>
            <a:lvl5pPr>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61E25FF2-F498-8E44-B91C-15CA2D2C2E73}"/>
              </a:ext>
            </a:extLst>
          </p:cNvPr>
          <p:cNvSpPr>
            <a:spLocks noGrp="1"/>
          </p:cNvSpPr>
          <p:nvPr>
            <p:ph type="dt" sz="half" idx="10"/>
          </p:nvPr>
        </p:nvSpPr>
        <p:spPr>
          <a:xfrm>
            <a:off x="1058403" y="6356350"/>
            <a:ext cx="4141669"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1" name="Slide Number Placeholder 5">
            <a:extLst>
              <a:ext uri="{FF2B5EF4-FFF2-40B4-BE49-F238E27FC236}">
                <a16:creationId xmlns:a16="http://schemas.microsoft.com/office/drawing/2014/main" id="{56FE9DCA-E505-1D42-97F1-68A85277918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13" name="Title 1">
            <a:extLst>
              <a:ext uri="{FF2B5EF4-FFF2-40B4-BE49-F238E27FC236}">
                <a16:creationId xmlns:a16="http://schemas.microsoft.com/office/drawing/2014/main" id="{828449AB-4BE4-6F42-9E12-946B8FDE1B9A}"/>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3C439AA9-3DE5-CF4F-8743-0F06BB531B98}"/>
              </a:ext>
            </a:extLst>
          </p:cNvPr>
          <p:cNvCxnSpPr/>
          <p:nvPr userDrawn="1"/>
        </p:nvCxnSpPr>
        <p:spPr>
          <a:xfrm>
            <a:off x="647700" y="1517933"/>
            <a:ext cx="10706100" cy="0"/>
          </a:xfrm>
          <a:prstGeom prst="line">
            <a:avLst/>
          </a:prstGeom>
          <a:ln>
            <a:solidFill>
              <a:srgbClr val="8193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73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D7C123-5C2C-5E48-A97D-722C2FECA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03A29-F2D7-CF44-9E1A-5D65DCA82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39F9681-136C-7E4D-8AAD-24F2BB807D9F}"/>
              </a:ext>
            </a:extLst>
          </p:cNvPr>
          <p:cNvSpPr/>
          <p:nvPr userDrawn="1"/>
        </p:nvSpPr>
        <p:spPr>
          <a:xfrm>
            <a:off x="0" y="6075082"/>
            <a:ext cx="12192000" cy="782918"/>
          </a:xfrm>
          <a:prstGeom prst="rect">
            <a:avLst/>
          </a:prstGeom>
          <a:solidFill>
            <a:srgbClr val="2F84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highlight>
                <a:srgbClr val="FF0000"/>
              </a:highlight>
            </a:endParaRPr>
          </a:p>
        </p:txBody>
      </p:sp>
      <p:sp>
        <p:nvSpPr>
          <p:cNvPr id="8" name="Date Placeholder 3">
            <a:extLst>
              <a:ext uri="{FF2B5EF4-FFF2-40B4-BE49-F238E27FC236}">
                <a16:creationId xmlns:a16="http://schemas.microsoft.com/office/drawing/2014/main" id="{E51E17C3-4354-0945-9133-6D89F6F4FBAF}"/>
              </a:ext>
            </a:extLst>
          </p:cNvPr>
          <p:cNvSpPr>
            <a:spLocks noGrp="1"/>
          </p:cNvSpPr>
          <p:nvPr>
            <p:ph type="dt" sz="half" idx="2"/>
          </p:nvPr>
        </p:nvSpPr>
        <p:spPr>
          <a:xfrm>
            <a:off x="838199" y="6356350"/>
            <a:ext cx="4712855"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pic>
        <p:nvPicPr>
          <p:cNvPr id="10" name="Picture 9">
            <a:extLst>
              <a:ext uri="{FF2B5EF4-FFF2-40B4-BE49-F238E27FC236}">
                <a16:creationId xmlns:a16="http://schemas.microsoft.com/office/drawing/2014/main" id="{97297715-1896-AC47-B0FE-AC1AA8C475E5}"/>
              </a:ext>
            </a:extLst>
          </p:cNvPr>
          <p:cNvPicPr>
            <a:picLocks noChangeAspect="1"/>
          </p:cNvPicPr>
          <p:nvPr userDrawn="1"/>
        </p:nvPicPr>
        <p:blipFill>
          <a:blip r:embed="rId22"/>
          <a:srcRect/>
          <a:stretch/>
        </p:blipFill>
        <p:spPr>
          <a:xfrm>
            <a:off x="10192691" y="6284909"/>
            <a:ext cx="1179581" cy="383176"/>
          </a:xfrm>
          <a:prstGeom prst="rect">
            <a:avLst/>
          </a:prstGeom>
        </p:spPr>
      </p:pic>
    </p:spTree>
    <p:extLst>
      <p:ext uri="{BB962C8B-B14F-4D97-AF65-F5344CB8AC3E}">
        <p14:creationId xmlns:p14="http://schemas.microsoft.com/office/powerpoint/2010/main" val="2675863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68" r:id="rId5"/>
    <p:sldLayoutId id="2147483669" r:id="rId6"/>
    <p:sldLayoutId id="2147483670" r:id="rId7"/>
    <p:sldLayoutId id="2147483652" r:id="rId8"/>
    <p:sldLayoutId id="2147483653" r:id="rId9"/>
    <p:sldLayoutId id="2147483666" r:id="rId10"/>
    <p:sldLayoutId id="2147483654" r:id="rId11"/>
    <p:sldLayoutId id="2147483662" r:id="rId12"/>
    <p:sldLayoutId id="2147483664" r:id="rId13"/>
    <p:sldLayoutId id="2147483663" r:id="rId14"/>
    <p:sldLayoutId id="2147483665" r:id="rId15"/>
    <p:sldLayoutId id="2147483655" r:id="rId16"/>
    <p:sldLayoutId id="2147483671" r:id="rId17"/>
    <p:sldLayoutId id="2147483672" r:id="rId18"/>
    <p:sldLayoutId id="2147483673" r:id="rId19"/>
    <p:sldLayoutId id="2147483686"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860B5-721E-4FD1-A7BB-B460C7D926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178762-80C7-4F9F-9561-FB79E5BB4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DEE55-405F-482F-A0FA-41D9A9DB91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B4ED3-947E-4A57-834C-427AEC856D9F}" type="datetimeFigureOut">
              <a:rPr lang="en-US" smtClean="0"/>
              <a:t>11/16/2021</a:t>
            </a:fld>
            <a:endParaRPr lang="en-US"/>
          </a:p>
        </p:txBody>
      </p:sp>
      <p:sp>
        <p:nvSpPr>
          <p:cNvPr id="5" name="Footer Placeholder 4">
            <a:extLst>
              <a:ext uri="{FF2B5EF4-FFF2-40B4-BE49-F238E27FC236}">
                <a16:creationId xmlns:a16="http://schemas.microsoft.com/office/drawing/2014/main" id="{4E3E775D-4B38-4F4F-AA61-DAEF9B7BA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55B67C-036B-4A61-93D8-9244E8FA2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B2F66-F4DC-4853-A95B-AB81BFC3956F}" type="slidenum">
              <a:rPr lang="en-US" smtClean="0"/>
              <a:t>‹#›</a:t>
            </a:fld>
            <a:endParaRPr lang="en-US"/>
          </a:p>
        </p:txBody>
      </p:sp>
    </p:spTree>
    <p:extLst>
      <p:ext uri="{BB962C8B-B14F-4D97-AF65-F5344CB8AC3E}">
        <p14:creationId xmlns:p14="http://schemas.microsoft.com/office/powerpoint/2010/main" val="13893714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ptsd.va.gov/professional/continuing_ed/ptsd_overview_tx.asp"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hyperlink" Target="https://www.ptsd.va.gov/professional/assessment/adult-sr/ptsd-checklist.asp"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hyperlink" Target="https://www.ptsd.va.gov/professional/assessment/te-measures/life_events_checklist.asp" TargetMode="External"/><Relationship Id="rId4" Type="http://schemas.openxmlformats.org/officeDocument/2006/relationships/diagramLayout" Target="../diagrams/layout7.xml"/><Relationship Id="rId9" Type="http://schemas.openxmlformats.org/officeDocument/2006/relationships/hyperlink" Target="http://www.ptsd.va.gov/professional/assessment/adult-sr/ptsd-checklist.as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hyperlink" Target="tel:+18772228387" TargetMode="External"/><Relationship Id="rId2" Type="http://schemas.openxmlformats.org/officeDocument/2006/relationships/hyperlink" Target="https://www.va.gov/health-care/apply/application/introduction" TargetMode="External"/><Relationship Id="rId1" Type="http://schemas.openxmlformats.org/officeDocument/2006/relationships/slideLayout" Target="../slideLayouts/slideLayout17.xml"/><Relationship Id="rId4" Type="http://schemas.openxmlformats.org/officeDocument/2006/relationships/hyperlink" Target="https://www.va.gov/vaforms/medical/pdf/10-10EZ-fillable.pdf"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https://www.ptsd.va.gov/professional/consult/faq.asp" TargetMode="Externa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abantor-prolaap.blogspot.com/2012_02_01_archive.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https://www.va.gov/healthbenefits/online/"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hyperlink" Target="https://www.va.gov/find-locations/" TargetMode="External"/><Relationship Id="rId4" Type="http://schemas.openxmlformats.org/officeDocument/2006/relationships/hyperlink" Target="http://www.telehealth.va.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telehealth.va.gov/digital-divide" TargetMode="External"/><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48E7D-D821-429C-87FD-4F7F18F5DD9C}"/>
              </a:ext>
            </a:extLst>
          </p:cNvPr>
          <p:cNvSpPr>
            <a:spLocks noGrp="1"/>
          </p:cNvSpPr>
          <p:nvPr>
            <p:ph type="ctrTitle"/>
          </p:nvPr>
        </p:nvSpPr>
        <p:spPr/>
        <p:txBody>
          <a:bodyPr/>
          <a:lstStyle/>
          <a:p>
            <a:r>
              <a:rPr lang="en-US" dirty="0"/>
              <a:t>Trauma-Informed Care:</a:t>
            </a:r>
            <a:br>
              <a:rPr lang="en-US" dirty="0"/>
            </a:br>
            <a:r>
              <a:rPr lang="en-US" dirty="0"/>
              <a:t>Screening and Referral of Veterans on Hospice</a:t>
            </a:r>
          </a:p>
        </p:txBody>
      </p:sp>
      <p:sp>
        <p:nvSpPr>
          <p:cNvPr id="3" name="Subtitle 2">
            <a:extLst>
              <a:ext uri="{FF2B5EF4-FFF2-40B4-BE49-F238E27FC236}">
                <a16:creationId xmlns:a16="http://schemas.microsoft.com/office/drawing/2014/main" id="{FE2C88C1-D3B5-48A1-8F31-632E9E07DEA4}"/>
              </a:ext>
            </a:extLst>
          </p:cNvPr>
          <p:cNvSpPr>
            <a:spLocks noGrp="1"/>
          </p:cNvSpPr>
          <p:nvPr>
            <p:ph type="subTitle" idx="1"/>
          </p:nvPr>
        </p:nvSpPr>
        <p:spPr/>
        <p:txBody>
          <a:bodyPr/>
          <a:lstStyle/>
          <a:p>
            <a:r>
              <a:rPr lang="en-US" dirty="0"/>
              <a:t>November 16, 2021</a:t>
            </a:r>
          </a:p>
        </p:txBody>
      </p:sp>
      <p:pic>
        <p:nvPicPr>
          <p:cNvPr id="5" name="Picture 4" descr="A picture containing shape&#10;&#10;Description automatically generated">
            <a:extLst>
              <a:ext uri="{FF2B5EF4-FFF2-40B4-BE49-F238E27FC236}">
                <a16:creationId xmlns:a16="http://schemas.microsoft.com/office/drawing/2014/main" id="{E07E7F6C-5060-4457-82B7-37476B95FC77}"/>
              </a:ext>
            </a:extLst>
          </p:cNvPr>
          <p:cNvPicPr>
            <a:picLocks noChangeAspect="1"/>
          </p:cNvPicPr>
          <p:nvPr/>
        </p:nvPicPr>
        <p:blipFill>
          <a:blip r:embed="rId2"/>
          <a:stretch>
            <a:fillRect/>
          </a:stretch>
        </p:blipFill>
        <p:spPr>
          <a:xfrm>
            <a:off x="2806690" y="5893975"/>
            <a:ext cx="865424" cy="633832"/>
          </a:xfrm>
          <a:prstGeom prst="rect">
            <a:avLst/>
          </a:prstGeom>
        </p:spPr>
      </p:pic>
    </p:spTree>
    <p:extLst>
      <p:ext uri="{BB962C8B-B14F-4D97-AF65-F5344CB8AC3E}">
        <p14:creationId xmlns:p14="http://schemas.microsoft.com/office/powerpoint/2010/main" val="2014372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A89F-6D08-7843-9D43-F65DF96F5275}"/>
              </a:ext>
            </a:extLst>
          </p:cNvPr>
          <p:cNvSpPr>
            <a:spLocks noGrp="1"/>
          </p:cNvSpPr>
          <p:nvPr>
            <p:ph type="title"/>
          </p:nvPr>
        </p:nvSpPr>
        <p:spPr/>
        <p:txBody>
          <a:bodyPr/>
          <a:lstStyle/>
          <a:p>
            <a:r>
              <a:rPr lang="en-US" dirty="0"/>
              <a:t>How do I connect this in the field?</a:t>
            </a:r>
          </a:p>
        </p:txBody>
      </p:sp>
      <p:sp>
        <p:nvSpPr>
          <p:cNvPr id="3" name="Content Placeholder 2">
            <a:extLst>
              <a:ext uri="{FF2B5EF4-FFF2-40B4-BE49-F238E27FC236}">
                <a16:creationId xmlns:a16="http://schemas.microsoft.com/office/drawing/2014/main" id="{B46F1036-C50D-994F-9731-E752BFBC61CA}"/>
              </a:ext>
            </a:extLst>
          </p:cNvPr>
          <p:cNvSpPr>
            <a:spLocks noGrp="1"/>
          </p:cNvSpPr>
          <p:nvPr>
            <p:ph sz="half" idx="1"/>
          </p:nvPr>
        </p:nvSpPr>
        <p:spPr>
          <a:xfrm>
            <a:off x="556183" y="1311565"/>
            <a:ext cx="10807044" cy="4551912"/>
          </a:xfrm>
        </p:spPr>
        <p:txBody>
          <a:bodyPr>
            <a:normAutofit/>
          </a:bodyPr>
          <a:lstStyle/>
          <a:p>
            <a:r>
              <a:rPr lang="en-US" sz="2400" dirty="0">
                <a:latin typeface="Calibri" panose="020F0502020204030204" pitchFamily="34" charset="0"/>
                <a:cs typeface="Calibri" panose="020F0502020204030204" pitchFamily="34" charset="0"/>
              </a:rPr>
              <a:t>During In-Home Visits, our professionals on all levels have interactions with the full care unit (patient, family, sitters, etc.). As such, Veteran Care Planning should consider: </a:t>
            </a:r>
          </a:p>
          <a:p>
            <a:endParaRPr lang="en-US" sz="24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2400" b="1" dirty="0">
                <a:latin typeface="Calibri" panose="020F0502020204030204" pitchFamily="34" charset="0"/>
                <a:cs typeface="Calibri" panose="020F0502020204030204" pitchFamily="34" charset="0"/>
              </a:rPr>
              <a:t>Consider Your Veteran Care Plan: </a:t>
            </a:r>
            <a:r>
              <a:rPr lang="en-US" sz="2400" dirty="0">
                <a:latin typeface="Calibri" panose="020F0502020204030204" pitchFamily="34" charset="0"/>
                <a:cs typeface="Calibri" panose="020F0502020204030204" pitchFamily="34" charset="0"/>
              </a:rPr>
              <a:t>How do you plan for your Veteran Patients? What are your protocols for Specialized Veteran Care? </a:t>
            </a:r>
          </a:p>
          <a:p>
            <a:pPr marL="285750" indent="-285750">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2400" b="1" dirty="0">
                <a:latin typeface="Calibri" panose="020F0502020204030204" pitchFamily="34" charset="0"/>
                <a:cs typeface="Calibri" panose="020F0502020204030204" pitchFamily="34" charset="0"/>
              </a:rPr>
              <a:t>Include the In-Home Team: </a:t>
            </a:r>
            <a:r>
              <a:rPr lang="en-US" sz="2400" dirty="0">
                <a:latin typeface="Calibri" panose="020F0502020204030204" pitchFamily="34" charset="0"/>
                <a:cs typeface="Calibri" panose="020F0502020204030204" pitchFamily="34" charset="0"/>
              </a:rPr>
              <a:t>Does the family or primary caregiver report observations indicating a need? (Nightmares, inability to sleep, major depression/anxiety) Do they have sitters with similar observations?</a:t>
            </a:r>
          </a:p>
          <a:p>
            <a:pPr marL="285750" indent="-285750">
              <a:buFont typeface="Wingdings" panose="05000000000000000000" pitchFamily="2" charset="2"/>
              <a:buChar char="Ø"/>
            </a:pPr>
            <a:endParaRPr lang="en-US" sz="2000" dirty="0">
              <a:latin typeface="Baskerville Old Face" panose="02020602080505020303" pitchFamily="18" charset="0"/>
            </a:endParaRPr>
          </a:p>
        </p:txBody>
      </p:sp>
      <p:sp>
        <p:nvSpPr>
          <p:cNvPr id="5" name="Date Placeholder 4">
            <a:extLst>
              <a:ext uri="{FF2B5EF4-FFF2-40B4-BE49-F238E27FC236}">
                <a16:creationId xmlns:a16="http://schemas.microsoft.com/office/drawing/2014/main" id="{4FE040BA-BEA6-EF42-8516-A29E817A287C}"/>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24BCEC8B-13D4-7E45-A130-075F5B0FC9A3}"/>
              </a:ext>
            </a:extLst>
          </p:cNvPr>
          <p:cNvSpPr>
            <a:spLocks noGrp="1"/>
          </p:cNvSpPr>
          <p:nvPr>
            <p:ph type="sldNum" sz="quarter" idx="12"/>
          </p:nvPr>
        </p:nvSpPr>
        <p:spPr/>
        <p:txBody>
          <a:bodyPr/>
          <a:lstStyle/>
          <a:p>
            <a:fld id="{94488438-0CD6-5641-89DE-FC224175E66C}" type="slidenum">
              <a:rPr lang="en-US" smtClean="0"/>
              <a:pPr/>
              <a:t>10</a:t>
            </a:fld>
            <a:endParaRPr lang="en-US" dirty="0"/>
          </a:p>
        </p:txBody>
      </p:sp>
    </p:spTree>
    <p:extLst>
      <p:ext uri="{BB962C8B-B14F-4D97-AF65-F5344CB8AC3E}">
        <p14:creationId xmlns:p14="http://schemas.microsoft.com/office/powerpoint/2010/main" val="2842788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Interventions vs. Referrals</a:t>
            </a:r>
          </a:p>
        </p:txBody>
      </p:sp>
      <p:sp>
        <p:nvSpPr>
          <p:cNvPr id="3" name="Content Placeholder 2"/>
          <p:cNvSpPr>
            <a:spLocks noGrp="1"/>
          </p:cNvSpPr>
          <p:nvPr>
            <p:ph sz="half" idx="1"/>
          </p:nvPr>
        </p:nvSpPr>
        <p:spPr/>
        <p:txBody>
          <a:bodyPr>
            <a:normAutofit fontScale="92500" lnSpcReduction="10000"/>
          </a:bodyPr>
          <a:lstStyle/>
          <a:p>
            <a:r>
              <a:rPr lang="en-US" sz="1900" b="1" dirty="0">
                <a:latin typeface="+mn-lt"/>
              </a:rPr>
              <a:t>Medical:</a:t>
            </a:r>
            <a:endParaRPr lang="en-US" sz="1800" dirty="0">
              <a:latin typeface="+mn-lt"/>
            </a:endParaRPr>
          </a:p>
          <a:p>
            <a:r>
              <a:rPr lang="en-US" sz="1900" dirty="0">
                <a:latin typeface="+mn-lt"/>
              </a:rPr>
              <a:t>What is their current verbalization and understanding level?</a:t>
            </a:r>
          </a:p>
          <a:p>
            <a:endParaRPr lang="en-US" sz="1900" dirty="0">
              <a:latin typeface="+mn-lt"/>
            </a:endParaRPr>
          </a:p>
          <a:p>
            <a:r>
              <a:rPr lang="en-US" sz="1900" dirty="0">
                <a:latin typeface="+mn-lt"/>
              </a:rPr>
              <a:t>How alert &amp; oriented are they? </a:t>
            </a:r>
          </a:p>
          <a:p>
            <a:endParaRPr lang="en-US" sz="1900" dirty="0">
              <a:latin typeface="+mn-lt"/>
            </a:endParaRPr>
          </a:p>
          <a:p>
            <a:r>
              <a:rPr lang="en-US" sz="1900" dirty="0">
                <a:latin typeface="+mn-lt"/>
              </a:rPr>
              <a:t>What is their pain levels (with treatment)?</a:t>
            </a:r>
          </a:p>
          <a:p>
            <a:endParaRPr lang="en-US" sz="1900" dirty="0">
              <a:latin typeface="+mn-lt"/>
            </a:endParaRPr>
          </a:p>
          <a:p>
            <a:r>
              <a:rPr lang="en-US" sz="1900" dirty="0">
                <a:latin typeface="+mn-lt"/>
              </a:rPr>
              <a:t>With their current disease progression, does the team feel that the patient could benefit from an extended treatment option (counseling/pharmacotherapy)</a:t>
            </a:r>
          </a:p>
          <a:p>
            <a:endParaRPr lang="en-US" dirty="0"/>
          </a:p>
        </p:txBody>
      </p:sp>
      <p:sp>
        <p:nvSpPr>
          <p:cNvPr id="4" name="Content Placeholder 3"/>
          <p:cNvSpPr>
            <a:spLocks noGrp="1"/>
          </p:cNvSpPr>
          <p:nvPr>
            <p:ph sz="half" idx="2"/>
          </p:nvPr>
        </p:nvSpPr>
        <p:spPr>
          <a:xfrm>
            <a:off x="5861901" y="2196449"/>
            <a:ext cx="5491899" cy="4055761"/>
          </a:xfrm>
        </p:spPr>
        <p:txBody>
          <a:bodyPr>
            <a:noAutofit/>
          </a:bodyPr>
          <a:lstStyle/>
          <a:p>
            <a:r>
              <a:rPr lang="en-US" sz="1800" b="1" dirty="0">
                <a:latin typeface="+mn-lt"/>
              </a:rPr>
              <a:t>Mental Health:</a:t>
            </a:r>
            <a:endParaRPr lang="en-US" sz="1700" dirty="0">
              <a:latin typeface="+mn-lt"/>
            </a:endParaRPr>
          </a:p>
          <a:p>
            <a:r>
              <a:rPr lang="en-US" sz="1700" dirty="0">
                <a:latin typeface="+mn-lt"/>
              </a:rPr>
              <a:t>Is this an emergency crisis issue? (Active suicidal ideation, attempt, etc.)</a:t>
            </a:r>
          </a:p>
          <a:p>
            <a:endParaRPr lang="en-US" sz="1700" dirty="0">
              <a:latin typeface="+mn-lt"/>
            </a:endParaRPr>
          </a:p>
          <a:p>
            <a:r>
              <a:rPr lang="en-US" sz="1700" dirty="0">
                <a:latin typeface="+mn-lt"/>
              </a:rPr>
              <a:t>Is this keeping the patient from having any quality of life? </a:t>
            </a:r>
          </a:p>
          <a:p>
            <a:endParaRPr lang="en-US" sz="1700" dirty="0">
              <a:latin typeface="+mn-lt"/>
            </a:endParaRPr>
          </a:p>
          <a:p>
            <a:r>
              <a:rPr lang="en-US" sz="1700" dirty="0">
                <a:latin typeface="+mn-lt"/>
              </a:rPr>
              <a:t>Is this bringing danger to the patient or other members of the family? </a:t>
            </a:r>
          </a:p>
          <a:p>
            <a:endParaRPr lang="en-US" sz="1700" dirty="0">
              <a:latin typeface="+mn-lt"/>
            </a:endParaRPr>
          </a:p>
          <a:p>
            <a:r>
              <a:rPr lang="en-US" sz="1700" dirty="0">
                <a:latin typeface="+mn-lt"/>
              </a:rPr>
              <a:t>Is the patient willing to seek treatment? </a:t>
            </a:r>
          </a:p>
        </p:txBody>
      </p:sp>
      <p:sp>
        <p:nvSpPr>
          <p:cNvPr id="5" name="Date Placeholder 4"/>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p:cNvSpPr>
            <a:spLocks noGrp="1"/>
          </p:cNvSpPr>
          <p:nvPr>
            <p:ph type="sldNum" sz="quarter" idx="12"/>
          </p:nvPr>
        </p:nvSpPr>
        <p:spPr/>
        <p:txBody>
          <a:bodyPr/>
          <a:lstStyle/>
          <a:p>
            <a:fld id="{94488438-0CD6-5641-89DE-FC224175E66C}" type="slidenum">
              <a:rPr lang="en-US" smtClean="0"/>
              <a:pPr/>
              <a:t>11</a:t>
            </a:fld>
            <a:endParaRPr lang="en-US" dirty="0"/>
          </a:p>
        </p:txBody>
      </p:sp>
      <p:sp>
        <p:nvSpPr>
          <p:cNvPr id="7" name="TextBox 6"/>
          <p:cNvSpPr txBox="1"/>
          <p:nvPr/>
        </p:nvSpPr>
        <p:spPr>
          <a:xfrm>
            <a:off x="556184" y="1178353"/>
            <a:ext cx="10807044" cy="646331"/>
          </a:xfrm>
          <a:prstGeom prst="rect">
            <a:avLst/>
          </a:prstGeom>
          <a:noFill/>
        </p:spPr>
        <p:txBody>
          <a:bodyPr wrap="square" rtlCol="0">
            <a:spAutoFit/>
          </a:bodyPr>
          <a:lstStyle/>
          <a:p>
            <a:r>
              <a:rPr lang="en-US" dirty="0"/>
              <a:t>Though this presentation will discussion several options for you, we must consider *both* the mental health and medical prognosis of the patient to determine best practice for this or any patient. Please make sure you consider:</a:t>
            </a:r>
          </a:p>
        </p:txBody>
      </p:sp>
    </p:spTree>
    <p:extLst>
      <p:ext uri="{BB962C8B-B14F-4D97-AF65-F5344CB8AC3E}">
        <p14:creationId xmlns:p14="http://schemas.microsoft.com/office/powerpoint/2010/main" val="466227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Teamwork for Veteran Patient Care</a:t>
            </a:r>
          </a:p>
        </p:txBody>
      </p:sp>
      <p:sp>
        <p:nvSpPr>
          <p:cNvPr id="3" name="Content Placeholder 2"/>
          <p:cNvSpPr>
            <a:spLocks noGrp="1"/>
          </p:cNvSpPr>
          <p:nvPr>
            <p:ph sz="half" idx="1"/>
          </p:nvPr>
        </p:nvSpPr>
        <p:spPr>
          <a:xfrm>
            <a:off x="556183" y="1703071"/>
            <a:ext cx="5184742" cy="4160406"/>
          </a:xfrm>
        </p:spPr>
        <p:txBody>
          <a:bodyPr>
            <a:normAutofit/>
          </a:bodyPr>
          <a:lstStyle/>
          <a:p>
            <a:r>
              <a:rPr lang="en-US" sz="1800" b="1" dirty="0">
                <a:latin typeface="+mn-lt"/>
              </a:rPr>
              <a:t>Who can be a part of assisting our Veterans with a positive screening for trauma informed care needs?</a:t>
            </a:r>
          </a:p>
          <a:p>
            <a:r>
              <a:rPr lang="en-US" sz="1800" dirty="0">
                <a:latin typeface="+mn-lt"/>
              </a:rPr>
              <a:t>The full care team:</a:t>
            </a:r>
          </a:p>
          <a:p>
            <a:r>
              <a:rPr lang="en-US" sz="1800" dirty="0">
                <a:latin typeface="+mn-lt"/>
              </a:rPr>
              <a:t>Team Physician/Medical Director</a:t>
            </a:r>
          </a:p>
          <a:p>
            <a:r>
              <a:rPr lang="en-US" sz="1800" dirty="0">
                <a:latin typeface="+mn-lt"/>
              </a:rPr>
              <a:t>RN Case Management</a:t>
            </a:r>
          </a:p>
          <a:p>
            <a:r>
              <a:rPr lang="en-US" sz="1800" dirty="0">
                <a:latin typeface="+mn-lt"/>
              </a:rPr>
              <a:t>Social Work</a:t>
            </a:r>
          </a:p>
          <a:p>
            <a:r>
              <a:rPr lang="en-US" sz="1800" dirty="0">
                <a:latin typeface="+mn-lt"/>
              </a:rPr>
              <a:t>Chaplain</a:t>
            </a:r>
          </a:p>
          <a:p>
            <a:r>
              <a:rPr lang="en-US" sz="1800" dirty="0">
                <a:latin typeface="+mn-lt"/>
              </a:rPr>
              <a:t>Volunteer Services</a:t>
            </a:r>
          </a:p>
          <a:p>
            <a:r>
              <a:rPr lang="en-US" sz="1800" dirty="0">
                <a:latin typeface="+mn-lt"/>
              </a:rPr>
              <a:t>NHPCO WHV Trauma Informed Care Planning Guide</a:t>
            </a:r>
          </a:p>
          <a:p>
            <a:r>
              <a:rPr lang="en-US" sz="1800" dirty="0">
                <a:solidFill>
                  <a:srgbClr val="7030A0"/>
                </a:solidFill>
                <a:latin typeface="+mn-lt"/>
              </a:rPr>
              <a:t>And now VA resources as well!</a:t>
            </a:r>
          </a:p>
        </p:txBody>
      </p:sp>
      <p:sp>
        <p:nvSpPr>
          <p:cNvPr id="4" name="Content Placeholder 3"/>
          <p:cNvSpPr>
            <a:spLocks noGrp="1"/>
          </p:cNvSpPr>
          <p:nvPr>
            <p:ph sz="half" idx="2"/>
          </p:nvPr>
        </p:nvSpPr>
        <p:spPr>
          <a:xfrm>
            <a:off x="6096000" y="1703071"/>
            <a:ext cx="5257800" cy="4160405"/>
          </a:xfrm>
        </p:spPr>
        <p:txBody>
          <a:bodyPr>
            <a:normAutofit/>
          </a:bodyPr>
          <a:lstStyle/>
          <a:p>
            <a:r>
              <a:rPr lang="en-US" sz="1800" b="1" dirty="0">
                <a:latin typeface="+mn-lt"/>
              </a:rPr>
              <a:t>Do not forget the importance though of additional services!</a:t>
            </a:r>
          </a:p>
          <a:p>
            <a:r>
              <a:rPr lang="en-US" sz="1800" dirty="0">
                <a:latin typeface="+mn-lt"/>
              </a:rPr>
              <a:t>Veteran Volunteers</a:t>
            </a:r>
          </a:p>
          <a:p>
            <a:r>
              <a:rPr lang="en-US" sz="1800" dirty="0">
                <a:latin typeface="+mn-lt"/>
              </a:rPr>
              <a:t>Music Therapy (Or Music Assisted Visits)</a:t>
            </a:r>
          </a:p>
          <a:p>
            <a:r>
              <a:rPr lang="en-US" sz="1800" dirty="0">
                <a:latin typeface="+mn-lt"/>
              </a:rPr>
              <a:t>Art Therapy (Or Art Assisted Visits)</a:t>
            </a:r>
          </a:p>
          <a:p>
            <a:r>
              <a:rPr lang="en-US" sz="1800" dirty="0">
                <a:latin typeface="+mn-lt"/>
              </a:rPr>
              <a:t>Consulting with your Local VA </a:t>
            </a:r>
          </a:p>
          <a:p>
            <a:r>
              <a:rPr lang="en-US" sz="1800" dirty="0">
                <a:latin typeface="+mn-lt"/>
              </a:rPr>
              <a:t>Diversity Connections in your Community</a:t>
            </a:r>
          </a:p>
          <a:p>
            <a:r>
              <a:rPr lang="en-US" sz="1800" dirty="0">
                <a:latin typeface="+mn-lt"/>
              </a:rPr>
              <a:t>(Make sure to tap your network!)</a:t>
            </a:r>
          </a:p>
        </p:txBody>
      </p:sp>
      <p:sp>
        <p:nvSpPr>
          <p:cNvPr id="5" name="Date Placeholder 4"/>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p:cNvSpPr>
            <a:spLocks noGrp="1"/>
          </p:cNvSpPr>
          <p:nvPr>
            <p:ph type="sldNum" sz="quarter" idx="12"/>
          </p:nvPr>
        </p:nvSpPr>
        <p:spPr/>
        <p:txBody>
          <a:bodyPr/>
          <a:lstStyle/>
          <a:p>
            <a:fld id="{94488438-0CD6-5641-89DE-FC224175E66C}" type="slidenum">
              <a:rPr lang="en-US" smtClean="0"/>
              <a:pPr/>
              <a:t>12</a:t>
            </a:fld>
            <a:endParaRPr lang="en-US" dirty="0"/>
          </a:p>
        </p:txBody>
      </p:sp>
    </p:spTree>
    <p:extLst>
      <p:ext uri="{BB962C8B-B14F-4D97-AF65-F5344CB8AC3E}">
        <p14:creationId xmlns:p14="http://schemas.microsoft.com/office/powerpoint/2010/main" val="35516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D3A-DA67-F845-BF0B-DC7D1949A108}"/>
              </a:ext>
            </a:extLst>
          </p:cNvPr>
          <p:cNvSpPr>
            <a:spLocks noGrp="1"/>
          </p:cNvSpPr>
          <p:nvPr>
            <p:ph type="title"/>
          </p:nvPr>
        </p:nvSpPr>
        <p:spPr/>
        <p:txBody>
          <a:bodyPr/>
          <a:lstStyle/>
          <a:p>
            <a:pPr>
              <a:defRPr/>
            </a:pPr>
            <a:r>
              <a:rPr lang="en-US" dirty="0"/>
              <a:t>Overview of Post-traumatic Stress Disorder and Moral Injury</a:t>
            </a:r>
          </a:p>
        </p:txBody>
      </p:sp>
    </p:spTree>
    <p:extLst>
      <p:ext uri="{BB962C8B-B14F-4D97-AF65-F5344CB8AC3E}">
        <p14:creationId xmlns:p14="http://schemas.microsoft.com/office/powerpoint/2010/main" val="65917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09800" y="2209800"/>
            <a:ext cx="7772400" cy="2362200"/>
          </a:xfrm>
        </p:spPr>
        <p:txBody>
          <a:bodyPr/>
          <a:lstStyle/>
          <a:p>
            <a:pPr marL="0" indent="0" algn="ctr">
              <a:buNone/>
            </a:pPr>
            <a:r>
              <a:rPr lang="en-US" sz="6400" dirty="0">
                <a:solidFill>
                  <a:schemeClr val="tx2"/>
                </a:solidFill>
                <a:latin typeface="Georgia" panose="02040502050405020303" pitchFamily="18" charset="0"/>
              </a:rPr>
              <a:t>What is PTSD?</a:t>
            </a:r>
          </a:p>
        </p:txBody>
      </p:sp>
      <p:sp>
        <p:nvSpPr>
          <p:cNvPr id="5" name="Slide Number Placeholder 4"/>
          <p:cNvSpPr>
            <a:spLocks noGrp="1"/>
          </p:cNvSpPr>
          <p:nvPr>
            <p:ph type="sldNum" sz="quarter" idx="16"/>
          </p:nvPr>
        </p:nvSpPr>
        <p:spPr/>
        <p:txBody>
          <a:bodyPr/>
          <a:lstStyle/>
          <a:p>
            <a:fld id="{19FBEEDD-0B05-4B03-823B-B7B914ED2C13}" type="slidenum">
              <a:rPr lang="en-US" altLang="en-US" smtClean="0"/>
              <a:pPr/>
              <a:t>14</a:t>
            </a:fld>
            <a:endParaRPr lang="en-US" altLang="en-US"/>
          </a:p>
        </p:txBody>
      </p:sp>
      <p:sp>
        <p:nvSpPr>
          <p:cNvPr id="4" name="TextBox 3">
            <a:extLst>
              <a:ext uri="{FF2B5EF4-FFF2-40B4-BE49-F238E27FC236}">
                <a16:creationId xmlns:a16="http://schemas.microsoft.com/office/drawing/2014/main" id="{0A42A9D8-E384-487A-A118-78B6FF2D4676}"/>
              </a:ext>
            </a:extLst>
          </p:cNvPr>
          <p:cNvSpPr txBox="1"/>
          <p:nvPr/>
        </p:nvSpPr>
        <p:spPr>
          <a:xfrm>
            <a:off x="1905000" y="5173981"/>
            <a:ext cx="8382000" cy="646331"/>
          </a:xfrm>
          <a:prstGeom prst="rect">
            <a:avLst/>
          </a:prstGeom>
          <a:noFill/>
        </p:spPr>
        <p:txBody>
          <a:bodyPr wrap="square" rtlCol="0">
            <a:spAutoFit/>
          </a:bodyPr>
          <a:lstStyle/>
          <a:p>
            <a:pPr algn="ctr"/>
            <a:r>
              <a:rPr lang="en-US" b="1" dirty="0">
                <a:solidFill>
                  <a:schemeClr val="tx2"/>
                </a:solidFill>
                <a:latin typeface="Georgia" panose="02040502050405020303" pitchFamily="18" charset="0"/>
              </a:rPr>
              <a:t>PTSD 101: PTSD Overview and Treatment </a:t>
            </a:r>
          </a:p>
          <a:p>
            <a:r>
              <a:rPr lang="en-US" b="1" u="sng" dirty="0">
                <a:solidFill>
                  <a:srgbClr val="6888C9"/>
                </a:solidFill>
                <a:latin typeface="Georgia" panose="02040502050405020303" pitchFamily="18" charset="0"/>
                <a:hlinkClick r:id="rId3" tooltip="https://www.ptsd.va.gov/professional/continuing_ed/ptsd_overview_tx.asp">
                  <a:extLst>
                    <a:ext uri="{A12FA001-AC4F-418D-AE19-62706E023703}">
                      <ahyp:hlinkClr xmlns:ahyp="http://schemas.microsoft.com/office/drawing/2018/hyperlinkcolor" val="tx"/>
                    </a:ext>
                  </a:extLst>
                </a:hlinkClick>
              </a:rPr>
              <a:t>www.ptsd.va.gov/professional/continuing_ed/ptsd_overview_tx.asp</a:t>
            </a:r>
            <a:endParaRPr lang="en-US" b="1" dirty="0">
              <a:latin typeface="Georgia" panose="02040502050405020303" pitchFamily="18" charset="0"/>
            </a:endParaRPr>
          </a:p>
        </p:txBody>
      </p:sp>
    </p:spTree>
    <p:extLst>
      <p:ext uri="{BB962C8B-B14F-4D97-AF65-F5344CB8AC3E}">
        <p14:creationId xmlns:p14="http://schemas.microsoft.com/office/powerpoint/2010/main" val="3252133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1C7D-031F-44A9-AD98-2424F3DE5955}"/>
              </a:ext>
            </a:extLst>
          </p:cNvPr>
          <p:cNvSpPr>
            <a:spLocks noGrp="1"/>
          </p:cNvSpPr>
          <p:nvPr>
            <p:ph type="title"/>
          </p:nvPr>
        </p:nvSpPr>
        <p:spPr>
          <a:xfrm>
            <a:off x="378218" y="189235"/>
            <a:ext cx="7620000" cy="1290637"/>
          </a:xfrm>
        </p:spPr>
        <p:txBody>
          <a:bodyPr>
            <a:normAutofit/>
          </a:bodyPr>
          <a:lstStyle/>
          <a:p>
            <a:pPr algn="l"/>
            <a:r>
              <a:rPr lang="en-US" sz="3600" dirty="0">
                <a:solidFill>
                  <a:schemeClr val="tx1"/>
                </a:solidFill>
                <a:latin typeface="Georgia" panose="02040502050405020303" pitchFamily="18" charset="0"/>
              </a:rPr>
              <a:t>TRAUMA in DSM-5</a:t>
            </a:r>
          </a:p>
        </p:txBody>
      </p:sp>
      <p:sp>
        <p:nvSpPr>
          <p:cNvPr id="3" name="Content Placeholder 2">
            <a:extLst>
              <a:ext uri="{FF2B5EF4-FFF2-40B4-BE49-F238E27FC236}">
                <a16:creationId xmlns:a16="http://schemas.microsoft.com/office/drawing/2014/main" id="{A5A47FB1-B98D-4969-B6CA-B612B196D78D}"/>
              </a:ext>
            </a:extLst>
          </p:cNvPr>
          <p:cNvSpPr>
            <a:spLocks noGrp="1"/>
          </p:cNvSpPr>
          <p:nvPr>
            <p:ph sz="half" idx="1"/>
          </p:nvPr>
        </p:nvSpPr>
        <p:spPr>
          <a:xfrm>
            <a:off x="2001864" y="1327580"/>
            <a:ext cx="8001000" cy="4202841"/>
          </a:xfrm>
        </p:spPr>
        <p:txBody>
          <a:bodyPr>
            <a:normAutofit/>
          </a:bodyPr>
          <a:lstStyle/>
          <a:p>
            <a:pPr>
              <a:spcAft>
                <a:spcPts val="600"/>
              </a:spcAft>
            </a:pPr>
            <a:r>
              <a:rPr lang="en-US" sz="2400" b="1" dirty="0">
                <a:solidFill>
                  <a:schemeClr val="tx2"/>
                </a:solidFill>
                <a:latin typeface="Georgia" panose="02040502050405020303" pitchFamily="18" charset="0"/>
              </a:rPr>
              <a:t>The person was exposed to actual or threatened death, serious injury, or sexual violence:</a:t>
            </a:r>
          </a:p>
          <a:p>
            <a:pPr>
              <a:spcAft>
                <a:spcPts val="600"/>
              </a:spcAft>
            </a:pPr>
            <a:r>
              <a:rPr lang="en-US" sz="2400" dirty="0">
                <a:solidFill>
                  <a:schemeClr val="tx2"/>
                </a:solidFill>
                <a:latin typeface="Georgia" panose="02040502050405020303" pitchFamily="18" charset="0"/>
              </a:rPr>
              <a:t>Direct personal experience </a:t>
            </a:r>
          </a:p>
          <a:p>
            <a:pPr>
              <a:spcAft>
                <a:spcPts val="600"/>
              </a:spcAft>
            </a:pPr>
            <a:r>
              <a:rPr lang="en-US" sz="2400" dirty="0">
                <a:solidFill>
                  <a:schemeClr val="tx2"/>
                </a:solidFill>
                <a:latin typeface="Georgia" panose="02040502050405020303" pitchFamily="18" charset="0"/>
              </a:rPr>
              <a:t>Witnessed </a:t>
            </a:r>
          </a:p>
          <a:p>
            <a:pPr>
              <a:spcAft>
                <a:spcPts val="600"/>
              </a:spcAft>
            </a:pPr>
            <a:r>
              <a:rPr lang="en-US" sz="2400" dirty="0">
                <a:solidFill>
                  <a:schemeClr val="tx2"/>
                </a:solidFill>
                <a:latin typeface="Georgia" panose="02040502050405020303" pitchFamily="18" charset="0"/>
              </a:rPr>
              <a:t>Learned about it happening to close family or friend (violent or accidental)</a:t>
            </a:r>
          </a:p>
          <a:p>
            <a:r>
              <a:rPr lang="en-US" sz="2400" dirty="0">
                <a:solidFill>
                  <a:schemeClr val="tx2"/>
                </a:solidFill>
                <a:latin typeface="Georgia" panose="02040502050405020303" pitchFamily="18" charset="0"/>
              </a:rPr>
              <a:t>Repeated or extreme exposure at work (e.g., first responders, medics)</a:t>
            </a:r>
          </a:p>
          <a:p>
            <a:endParaRPr lang="en-US" dirty="0"/>
          </a:p>
        </p:txBody>
      </p:sp>
      <p:sp>
        <p:nvSpPr>
          <p:cNvPr id="5" name="Slide Number Placeholder 4">
            <a:extLst>
              <a:ext uri="{FF2B5EF4-FFF2-40B4-BE49-F238E27FC236}">
                <a16:creationId xmlns:a16="http://schemas.microsoft.com/office/drawing/2014/main" id="{D80F119B-0D83-4C1A-BCC4-BA50C52D3D99}"/>
              </a:ext>
            </a:extLst>
          </p:cNvPr>
          <p:cNvSpPr>
            <a:spLocks noGrp="1"/>
          </p:cNvSpPr>
          <p:nvPr>
            <p:ph type="sldNum" sz="quarter" idx="10"/>
          </p:nvPr>
        </p:nvSpPr>
        <p:spPr/>
        <p:txBody>
          <a:bodyPr/>
          <a:lstStyle/>
          <a:p>
            <a:fld id="{C7022437-3BB9-4581-985D-E4979B2B0DC6}" type="slidenum">
              <a:rPr lang="en-US" altLang="en-US" smtClean="0"/>
              <a:pPr/>
              <a:t>15</a:t>
            </a:fld>
            <a:endParaRPr lang="en-US" altLang="en-US"/>
          </a:p>
        </p:txBody>
      </p:sp>
    </p:spTree>
    <p:extLst>
      <p:ext uri="{BB962C8B-B14F-4D97-AF65-F5344CB8AC3E}">
        <p14:creationId xmlns:p14="http://schemas.microsoft.com/office/powerpoint/2010/main" val="169716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7022437-3BB9-4581-985D-E4979B2B0DC6}" type="slidenum">
              <a:rPr lang="en-US" altLang="en-US" smtClean="0"/>
              <a:pPr/>
              <a:t>16</a:t>
            </a:fld>
            <a:endParaRPr lang="en-US" altLang="en-US"/>
          </a:p>
        </p:txBody>
      </p:sp>
      <p:sp>
        <p:nvSpPr>
          <p:cNvPr id="2" name="Title 1"/>
          <p:cNvSpPr>
            <a:spLocks noGrp="1"/>
          </p:cNvSpPr>
          <p:nvPr>
            <p:ph type="title"/>
          </p:nvPr>
        </p:nvSpPr>
        <p:spPr>
          <a:xfrm>
            <a:off x="1253836" y="214311"/>
            <a:ext cx="8077200" cy="574675"/>
          </a:xfrm>
        </p:spPr>
        <p:txBody>
          <a:bodyPr>
            <a:normAutofit/>
          </a:bodyPr>
          <a:lstStyle/>
          <a:p>
            <a:pPr algn="l"/>
            <a:r>
              <a:rPr lang="en-US" sz="2800" dirty="0">
                <a:solidFill>
                  <a:schemeClr val="tx1"/>
                </a:solidFill>
                <a:latin typeface="Georgia" panose="02040502050405020303" pitchFamily="18" charset="0"/>
              </a:rPr>
              <a:t>WHAT IS TRAUMATIC STRESS?</a:t>
            </a:r>
            <a:endParaRPr lang="en-US" sz="2800" dirty="0">
              <a:solidFill>
                <a:schemeClr val="bg1"/>
              </a:solidFill>
              <a:latin typeface="Georgia" panose="02040502050405020303" pitchFamily="18" charset="0"/>
            </a:endParaRPr>
          </a:p>
        </p:txBody>
      </p:sp>
      <p:pic>
        <p:nvPicPr>
          <p:cNvPr id="6" name="Content Placeholder 3" descr="Daily hassles can include: Car breaking down and paying bills. Major life events can include: Losing a job, divorce, buying a new home and getting married. Serious traumatic events can include: War Zone exposure, physical or sexual assault, serious accidents and child sexual or physical abuse." title="What is traumatic stress?"/>
          <p:cNvPicPr>
            <a:picLocks noGrp="1" noChangeAspect="1"/>
          </p:cNvPicPr>
          <p:nvPr>
            <p:ph idx="1"/>
          </p:nvPr>
        </p:nvPicPr>
        <p:blipFill>
          <a:blip r:embed="rId3">
            <a:extLst>
              <a:ext uri="{28A0092B-C50C-407E-A947-70E740481C1C}">
                <a14:useLocalDpi xmlns:a14="http://schemas.microsoft.com/office/drawing/2010/main" val="0"/>
              </a:ext>
            </a:extLst>
          </a:blip>
          <a:srcRect t="1662" b="1662"/>
          <a:stretch>
            <a:fillRect/>
          </a:stretch>
        </p:blipFill>
        <p:spPr>
          <a:xfrm>
            <a:off x="1058404" y="927692"/>
            <a:ext cx="9096301" cy="5002615"/>
          </a:xfrm>
          <a:ln>
            <a:miter lim="800000"/>
            <a:headEnd/>
            <a:tailEnd/>
          </a:ln>
        </p:spPr>
      </p:pic>
      <p:sp>
        <p:nvSpPr>
          <p:cNvPr id="7" name="Oval 6"/>
          <p:cNvSpPr/>
          <p:nvPr/>
        </p:nvSpPr>
        <p:spPr>
          <a:xfrm>
            <a:off x="6797040" y="335280"/>
            <a:ext cx="3429000" cy="5002615"/>
          </a:xfrm>
          <a:prstGeom prst="ellipse">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9157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2634" y="304800"/>
            <a:ext cx="8229600" cy="515408"/>
          </a:xfrm>
        </p:spPr>
        <p:txBody>
          <a:bodyPr/>
          <a:lstStyle/>
          <a:p>
            <a:pPr algn="l"/>
            <a:r>
              <a:rPr lang="en-US" sz="2400" cap="all" dirty="0">
                <a:solidFill>
                  <a:schemeClr val="bg1"/>
                </a:solidFill>
                <a:latin typeface="Georgia" panose="02040502050405020303" pitchFamily="18" charset="0"/>
              </a:rPr>
              <a:t>PTSD Symptom Clusters</a:t>
            </a:r>
          </a:p>
        </p:txBody>
      </p:sp>
      <p:graphicFrame>
        <p:nvGraphicFramePr>
          <p:cNvPr id="4" name="Content Placeholder 3">
            <a:extLst>
              <a:ext uri="{FF2B5EF4-FFF2-40B4-BE49-F238E27FC236}">
                <a16:creationId xmlns:a16="http://schemas.microsoft.com/office/drawing/2014/main" id="{1C96725F-707D-44DA-8A54-2C97B073A2A3}"/>
              </a:ext>
            </a:extLst>
          </p:cNvPr>
          <p:cNvGraphicFramePr>
            <a:graphicFrameLocks noGrp="1"/>
          </p:cNvGraphicFramePr>
          <p:nvPr>
            <p:ph idx="1"/>
            <p:extLst>
              <p:ext uri="{D42A27DB-BD31-4B8C-83A1-F6EECF244321}">
                <p14:modId xmlns:p14="http://schemas.microsoft.com/office/powerpoint/2010/main" val="4035081613"/>
              </p:ext>
            </p:extLst>
          </p:nvPr>
        </p:nvGraphicFramePr>
        <p:xfrm>
          <a:off x="1694290" y="304800"/>
          <a:ext cx="7967870" cy="461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0BDA7D09-9538-47D7-BCCD-C3CAA2CB8D09}"/>
              </a:ext>
            </a:extLst>
          </p:cNvPr>
          <p:cNvSpPr>
            <a:spLocks noGrp="1"/>
          </p:cNvSpPr>
          <p:nvPr>
            <p:ph type="sldNum" sz="quarter" idx="10"/>
          </p:nvPr>
        </p:nvSpPr>
        <p:spPr>
          <a:xfrm>
            <a:off x="8077200" y="6553200"/>
            <a:ext cx="2133600" cy="304800"/>
          </a:xfrm>
        </p:spPr>
        <p:txBody>
          <a:bodyPr/>
          <a:lstStyle/>
          <a:p>
            <a:fld id="{7D289494-1986-4CB1-B52D-544AF26A9464}" type="slidenum">
              <a:rPr lang="en-US" altLang="en-US" smtClean="0"/>
              <a:pPr/>
              <a:t>17</a:t>
            </a:fld>
            <a:endParaRPr lang="en-US" altLang="en-US" dirty="0"/>
          </a:p>
        </p:txBody>
      </p:sp>
      <p:sp>
        <p:nvSpPr>
          <p:cNvPr id="3" name="TextBox 2">
            <a:extLst>
              <a:ext uri="{FF2B5EF4-FFF2-40B4-BE49-F238E27FC236}">
                <a16:creationId xmlns:a16="http://schemas.microsoft.com/office/drawing/2014/main" id="{B2096522-FB04-4F96-B669-57405C9FC619}"/>
              </a:ext>
            </a:extLst>
          </p:cNvPr>
          <p:cNvSpPr txBox="1"/>
          <p:nvPr/>
        </p:nvSpPr>
        <p:spPr>
          <a:xfrm>
            <a:off x="1798320" y="5356860"/>
            <a:ext cx="8412480" cy="400110"/>
          </a:xfrm>
          <a:prstGeom prst="rect">
            <a:avLst/>
          </a:prstGeom>
          <a:noFill/>
        </p:spPr>
        <p:txBody>
          <a:bodyPr wrap="square" rtlCol="0">
            <a:spAutoFit/>
          </a:bodyPr>
          <a:lstStyle/>
          <a:p>
            <a:r>
              <a:rPr lang="en-US" sz="2000" dirty="0">
                <a:solidFill>
                  <a:schemeClr val="accent1"/>
                </a:solidFill>
              </a:rPr>
              <a:t>Do all diagnostic criteria need to be met to be appropriate for treatment? “No”</a:t>
            </a:r>
          </a:p>
        </p:txBody>
      </p:sp>
    </p:spTree>
    <p:extLst>
      <p:ext uri="{BB962C8B-B14F-4D97-AF65-F5344CB8AC3E}">
        <p14:creationId xmlns:p14="http://schemas.microsoft.com/office/powerpoint/2010/main" val="3960136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9DFA586-D379-4557-AEE9-DC24416A96F2}"/>
              </a:ext>
            </a:extLst>
          </p:cNvPr>
          <p:cNvSpPr>
            <a:spLocks noGrp="1"/>
          </p:cNvSpPr>
          <p:nvPr>
            <p:ph type="title" idx="4294967295"/>
          </p:nvPr>
        </p:nvSpPr>
        <p:spPr>
          <a:xfrm>
            <a:off x="3201989" y="304801"/>
            <a:ext cx="5788025" cy="822325"/>
          </a:xfrm>
        </p:spPr>
        <p:txBody>
          <a:bodyPr vert="horz" lIns="68580" tIns="34290" rIns="68580" bIns="34290" rtlCol="0" anchor="ctr">
            <a:normAutofit/>
          </a:bodyPr>
          <a:lstStyle/>
          <a:p>
            <a:pPr>
              <a:defRPr/>
            </a:pPr>
            <a:r>
              <a:rPr lang="en-US" b="1" dirty="0"/>
              <a:t>What is Moral Injury?</a:t>
            </a:r>
          </a:p>
        </p:txBody>
      </p:sp>
      <p:pic>
        <p:nvPicPr>
          <p:cNvPr id="34819" name="TextBox 1">
            <a:extLst>
              <a:ext uri="{FF2B5EF4-FFF2-40B4-BE49-F238E27FC236}">
                <a16:creationId xmlns:a16="http://schemas.microsoft.com/office/drawing/2014/main" id="{CD3D8EED-C4BF-4CBD-B6BC-DF45A94DAF9D}"/>
              </a:ext>
            </a:extLst>
          </p:cNvPr>
          <p:cNvPicPr>
            <a:picLocks noChangeArrowheads="1"/>
          </p:cNvPicPr>
          <p:nvPr/>
        </p:nvPicPr>
        <p:blipFill>
          <a:blip r:embed="rId3">
            <a:extLst>
              <a:ext uri="{28A0092B-C50C-407E-A947-70E740481C1C}">
                <a14:useLocalDpi xmlns:a14="http://schemas.microsoft.com/office/drawing/2010/main" val="0"/>
              </a:ext>
            </a:extLst>
          </a:blip>
          <a:srcRect r="76363" b="2631"/>
          <a:stretch>
            <a:fillRect/>
          </a:stretch>
        </p:blipFill>
        <p:spPr bwMode="auto">
          <a:xfrm>
            <a:off x="1615440" y="1295401"/>
            <a:ext cx="1760220"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a:extLst>
              <a:ext uri="{FF2B5EF4-FFF2-40B4-BE49-F238E27FC236}">
                <a16:creationId xmlns:a16="http://schemas.microsoft.com/office/drawing/2014/main" id="{1D5F5E08-8DEB-478F-B8E7-8F7380B4A52E}"/>
              </a:ext>
            </a:extLst>
          </p:cNvPr>
          <p:cNvSpPr txBox="1">
            <a:spLocks noChangeArrowheads="1"/>
          </p:cNvSpPr>
          <p:nvPr/>
        </p:nvSpPr>
        <p:spPr bwMode="auto">
          <a:xfrm>
            <a:off x="3825240" y="1295401"/>
            <a:ext cx="606933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CCC004"/>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B00402"/>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CC8F05"/>
              </a:buClr>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None/>
              <a:defRPr/>
            </a:pPr>
            <a:r>
              <a:rPr lang="en-US" altLang="en-US" sz="2200" b="1" dirty="0">
                <a:solidFill>
                  <a:srgbClr val="7030A0"/>
                </a:solidFill>
              </a:rPr>
              <a:t>event</a:t>
            </a:r>
            <a:r>
              <a:rPr lang="en-US" altLang="en-US" sz="2200" dirty="0"/>
              <a:t> occurs where someone’s values </a:t>
            </a:r>
          </a:p>
          <a:p>
            <a:pPr eaLnBrk="0" fontAlgn="base" hangingPunct="0">
              <a:spcBef>
                <a:spcPct val="0"/>
              </a:spcBef>
              <a:spcAft>
                <a:spcPct val="0"/>
              </a:spcAft>
              <a:buNone/>
              <a:defRPr/>
            </a:pPr>
            <a:r>
              <a:rPr lang="en-US" altLang="en-US" sz="2200" dirty="0"/>
              <a:t>and morals are violated by </a:t>
            </a:r>
            <a:r>
              <a:rPr lang="en-US" altLang="en-US" sz="2200" dirty="0">
                <a:cs typeface="Arial" panose="020B0604020202020204" pitchFamily="34" charset="0"/>
              </a:rPr>
              <a:t>perpetrating, failing </a:t>
            </a:r>
          </a:p>
          <a:p>
            <a:pPr eaLnBrk="0" fontAlgn="base" hangingPunct="0">
              <a:spcBef>
                <a:spcPct val="0"/>
              </a:spcBef>
              <a:spcAft>
                <a:spcPct val="0"/>
              </a:spcAft>
              <a:buNone/>
              <a:defRPr/>
            </a:pPr>
            <a:r>
              <a:rPr lang="en-US" altLang="en-US" sz="2200" dirty="0">
                <a:cs typeface="Arial" panose="020B0604020202020204" pitchFamily="34" charset="0"/>
              </a:rPr>
              <a:t>to prevent, or bearing witness to acts that </a:t>
            </a:r>
          </a:p>
          <a:p>
            <a:pPr eaLnBrk="0" fontAlgn="base" hangingPunct="0">
              <a:spcBef>
                <a:spcPct val="0"/>
              </a:spcBef>
              <a:spcAft>
                <a:spcPct val="0"/>
              </a:spcAft>
              <a:buNone/>
              <a:defRPr/>
            </a:pPr>
            <a:r>
              <a:rPr lang="en-US" altLang="en-US" sz="2200" dirty="0">
                <a:cs typeface="Arial" panose="020B0604020202020204" pitchFamily="34" charset="0"/>
              </a:rPr>
              <a:t>transgress deeply held moral beliefs and </a:t>
            </a:r>
          </a:p>
          <a:p>
            <a:pPr eaLnBrk="0" fontAlgn="base" hangingPunct="0">
              <a:spcBef>
                <a:spcPct val="0"/>
              </a:spcBef>
              <a:spcAft>
                <a:spcPct val="0"/>
              </a:spcAft>
              <a:buNone/>
              <a:defRPr/>
            </a:pPr>
            <a:r>
              <a:rPr lang="en-US" altLang="en-US" sz="2200" dirty="0">
                <a:cs typeface="Arial" panose="020B0604020202020204" pitchFamily="34" charset="0"/>
              </a:rPr>
              <a:t>values.</a:t>
            </a:r>
          </a:p>
          <a:p>
            <a:pPr eaLnBrk="0" fontAlgn="base" hangingPunct="0">
              <a:spcBef>
                <a:spcPct val="0"/>
              </a:spcBef>
              <a:spcAft>
                <a:spcPct val="0"/>
              </a:spcAft>
              <a:buNone/>
              <a:defRPr/>
            </a:pPr>
            <a:endParaRPr lang="en-US" altLang="en-US" sz="2200" dirty="0">
              <a:cs typeface="Arial" panose="020B0604020202020204" pitchFamily="34" charset="0"/>
            </a:endParaRPr>
          </a:p>
          <a:p>
            <a:pPr eaLnBrk="0" fontAlgn="base" hangingPunct="0">
              <a:spcBef>
                <a:spcPct val="0"/>
              </a:spcBef>
              <a:spcAft>
                <a:spcPct val="0"/>
              </a:spcAft>
              <a:buNone/>
              <a:defRPr/>
            </a:pPr>
            <a:r>
              <a:rPr lang="en-US" altLang="en-US" sz="2200" dirty="0">
                <a:cs typeface="Arial" panose="020B0604020202020204" pitchFamily="34" charset="0"/>
              </a:rPr>
              <a:t>The person feels </a:t>
            </a:r>
            <a:r>
              <a:rPr lang="en-US" altLang="en-US" sz="2200" b="1" dirty="0">
                <a:solidFill>
                  <a:srgbClr val="7030A0"/>
                </a:solidFill>
                <a:cs typeface="Arial" panose="020B0604020202020204" pitchFamily="34" charset="0"/>
              </a:rPr>
              <a:t>moral pain </a:t>
            </a:r>
            <a:r>
              <a:rPr lang="en-US" altLang="en-US" sz="2200" dirty="0">
                <a:cs typeface="Arial" panose="020B0604020202020204" pitchFamily="34" charset="0"/>
              </a:rPr>
              <a:t>(involving cognitions and emotions such as guilt or shame) in response to the event.</a:t>
            </a:r>
          </a:p>
          <a:p>
            <a:pPr eaLnBrk="0" fontAlgn="base" hangingPunct="0">
              <a:spcBef>
                <a:spcPct val="0"/>
              </a:spcBef>
              <a:spcAft>
                <a:spcPct val="0"/>
              </a:spcAft>
              <a:buNone/>
              <a:defRPr/>
            </a:pPr>
            <a:endParaRPr lang="en-US" altLang="en-US" sz="2200" dirty="0">
              <a:cs typeface="Arial" panose="020B0604020202020204" pitchFamily="34" charset="0"/>
            </a:endParaRPr>
          </a:p>
          <a:p>
            <a:pPr eaLnBrk="0" fontAlgn="base" hangingPunct="0">
              <a:spcBef>
                <a:spcPct val="0"/>
              </a:spcBef>
              <a:spcAft>
                <a:spcPct val="0"/>
              </a:spcAft>
              <a:buNone/>
              <a:defRPr/>
            </a:pPr>
            <a:r>
              <a:rPr lang="en-US" altLang="en-US" sz="2200" b="1" dirty="0">
                <a:solidFill>
                  <a:srgbClr val="7030A0"/>
                </a:solidFill>
                <a:cs typeface="Arial" panose="020B0604020202020204" pitchFamily="34" charset="0"/>
              </a:rPr>
              <a:t>Moral injury </a:t>
            </a:r>
            <a:r>
              <a:rPr lang="en-US" altLang="en-US" sz="2200" dirty="0">
                <a:cs typeface="Arial" panose="020B0604020202020204" pitchFamily="34" charset="0"/>
              </a:rPr>
              <a:t>is the lasting psychological, </a:t>
            </a:r>
          </a:p>
          <a:p>
            <a:pPr eaLnBrk="0" fontAlgn="base" hangingPunct="0">
              <a:spcBef>
                <a:spcPct val="0"/>
              </a:spcBef>
              <a:spcAft>
                <a:spcPct val="0"/>
              </a:spcAft>
              <a:buNone/>
              <a:defRPr/>
            </a:pPr>
            <a:r>
              <a:rPr lang="en-US" altLang="en-US" sz="2200" dirty="0">
                <a:cs typeface="Arial" panose="020B0604020202020204" pitchFamily="34" charset="0"/>
              </a:rPr>
              <a:t>biological, spiritual, behavioral, and social </a:t>
            </a:r>
          </a:p>
          <a:p>
            <a:pPr eaLnBrk="0" fontAlgn="base" hangingPunct="0">
              <a:spcBef>
                <a:spcPct val="0"/>
              </a:spcBef>
              <a:spcAft>
                <a:spcPct val="0"/>
              </a:spcAft>
              <a:buNone/>
              <a:defRPr/>
            </a:pPr>
            <a:r>
              <a:rPr lang="en-US" altLang="en-US" sz="2200" dirty="0">
                <a:cs typeface="Arial" panose="020B0604020202020204" pitchFamily="34" charset="0"/>
              </a:rPr>
              <a:t>Impact of the morally injurious event.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extBox 6">
            <a:extLst>
              <a:ext uri="{FF2B5EF4-FFF2-40B4-BE49-F238E27FC236}">
                <a16:creationId xmlns:a16="http://schemas.microsoft.com/office/drawing/2014/main" id="{E7AA7034-D92D-4E3D-ACD4-4CC1DD4D898C}"/>
              </a:ext>
            </a:extLst>
          </p:cNvPr>
          <p:cNvGraphicFramePr/>
          <p:nvPr>
            <p:extLst>
              <p:ext uri="{D42A27DB-BD31-4B8C-83A1-F6EECF244321}">
                <p14:modId xmlns:p14="http://schemas.microsoft.com/office/powerpoint/2010/main" val="3282381414"/>
              </p:ext>
            </p:extLst>
          </p:nvPr>
        </p:nvGraphicFramePr>
        <p:xfrm>
          <a:off x="2529840" y="119923"/>
          <a:ext cx="6731036" cy="5785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A49A-0AA9-407B-8ECD-5EBE1891CFDC}"/>
              </a:ext>
            </a:extLst>
          </p:cNvPr>
          <p:cNvSpPr>
            <a:spLocks noGrp="1"/>
          </p:cNvSpPr>
          <p:nvPr>
            <p:ph type="title"/>
          </p:nvPr>
        </p:nvSpPr>
        <p:spPr>
          <a:xfrm>
            <a:off x="565484" y="369303"/>
            <a:ext cx="10515600" cy="1325563"/>
          </a:xfrm>
        </p:spPr>
        <p:txBody>
          <a:bodyPr/>
          <a:lstStyle/>
          <a:p>
            <a:r>
              <a:rPr lang="en-US" b="1" dirty="0"/>
              <a:t>Presenters (in order of presentation):</a:t>
            </a:r>
          </a:p>
        </p:txBody>
      </p:sp>
      <p:sp>
        <p:nvSpPr>
          <p:cNvPr id="3" name="Content Placeholder 2">
            <a:extLst>
              <a:ext uri="{FF2B5EF4-FFF2-40B4-BE49-F238E27FC236}">
                <a16:creationId xmlns:a16="http://schemas.microsoft.com/office/drawing/2014/main" id="{38E0FA0E-9734-417C-A1D0-BD9827D275CD}"/>
              </a:ext>
            </a:extLst>
          </p:cNvPr>
          <p:cNvSpPr>
            <a:spLocks noGrp="1"/>
          </p:cNvSpPr>
          <p:nvPr>
            <p:ph idx="1"/>
          </p:nvPr>
        </p:nvSpPr>
        <p:spPr>
          <a:xfrm>
            <a:off x="565484" y="2115047"/>
            <a:ext cx="11466094" cy="4061916"/>
          </a:xfrm>
        </p:spPr>
        <p:txBody>
          <a:bodyPr>
            <a:normAutofit/>
          </a:bodyPr>
          <a:lstStyle/>
          <a:p>
            <a:pPr marL="0" indent="0">
              <a:buNone/>
            </a:pPr>
            <a:r>
              <a:rPr lang="en-US" dirty="0"/>
              <a:t>Jordana Meyerson, MD, VA Palliative Care Physician, Boston, MA</a:t>
            </a:r>
          </a:p>
          <a:p>
            <a:pPr marL="0" indent="0">
              <a:buNone/>
            </a:pPr>
            <a:r>
              <a:rPr lang="en-US" dirty="0"/>
              <a:t>Mandy Anderson, LMSW, Heart of Hospice</a:t>
            </a:r>
          </a:p>
          <a:p>
            <a:pPr marL="0" indent="0">
              <a:buNone/>
            </a:pPr>
            <a:r>
              <a:rPr lang="en-US" dirty="0"/>
              <a:t>Sadie Larsen, PhD, VA Psychologist, Milwaukee, WI &amp; National Center for PTSD</a:t>
            </a:r>
          </a:p>
          <a:p>
            <a:pPr marL="0" indent="0">
              <a:buNone/>
            </a:pPr>
            <a:r>
              <a:rPr lang="en-US" dirty="0"/>
              <a:t>Douglas Lane, PhD, VA </a:t>
            </a:r>
            <a:r>
              <a:rPr lang="en-US" dirty="0" err="1"/>
              <a:t>Geropsychologist</a:t>
            </a:r>
            <a:r>
              <a:rPr lang="en-US" dirty="0"/>
              <a:t>, Tacoma, WA</a:t>
            </a:r>
          </a:p>
          <a:p>
            <a:pPr marL="0" indent="0">
              <a:buNone/>
            </a:pPr>
            <a:r>
              <a:rPr lang="en-US" dirty="0"/>
              <a:t>Fanta Gibson, LCSW, CDP, VA Palliative Care Coordinator, Danville, IL</a:t>
            </a:r>
          </a:p>
          <a:p>
            <a:pPr marL="0" indent="0">
              <a:buNone/>
            </a:pPr>
            <a:endParaRPr lang="en-US" dirty="0"/>
          </a:p>
          <a:p>
            <a:pPr marL="0" indent="0">
              <a:buNone/>
            </a:pPr>
            <a:r>
              <a:rPr lang="en-US" dirty="0"/>
              <a:t> </a:t>
            </a:r>
          </a:p>
        </p:txBody>
      </p:sp>
      <p:sp>
        <p:nvSpPr>
          <p:cNvPr id="4" name="Date Placeholder 3">
            <a:extLst>
              <a:ext uri="{FF2B5EF4-FFF2-40B4-BE49-F238E27FC236}">
                <a16:creationId xmlns:a16="http://schemas.microsoft.com/office/drawing/2014/main" id="{44B534C1-3549-4B0A-8626-F94C8C5C4D4B}"/>
              </a:ext>
            </a:extLst>
          </p:cNvPr>
          <p:cNvSpPr>
            <a:spLocks noGrp="1"/>
          </p:cNvSpPr>
          <p:nvPr>
            <p:ph type="dt" sz="half" idx="10"/>
          </p:nvPr>
        </p:nvSpPr>
        <p:spPr/>
        <p:txBody>
          <a:bodyPr/>
          <a:lstStyle/>
          <a:p>
            <a:fld id="{5438F401-2DB1-4041-A600-72BB9D8BD7ED}" type="datetime1">
              <a:rPr lang="en-US" smtClean="0"/>
              <a:t>11/16/2021</a:t>
            </a:fld>
            <a:endParaRPr lang="en-US" dirty="0"/>
          </a:p>
        </p:txBody>
      </p:sp>
      <p:sp>
        <p:nvSpPr>
          <p:cNvPr id="5" name="Footer Placeholder 4">
            <a:extLst>
              <a:ext uri="{FF2B5EF4-FFF2-40B4-BE49-F238E27FC236}">
                <a16:creationId xmlns:a16="http://schemas.microsoft.com/office/drawing/2014/main" id="{817EF9D9-2F27-4FD8-A659-9EAA702E0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65C7A-4B52-4A60-807D-04F6491EF12D}"/>
              </a:ext>
            </a:extLst>
          </p:cNvPr>
          <p:cNvSpPr>
            <a:spLocks noGrp="1"/>
          </p:cNvSpPr>
          <p:nvPr>
            <p:ph type="sldNum" sz="quarter" idx="12"/>
          </p:nvPr>
        </p:nvSpPr>
        <p:spPr/>
        <p:txBody>
          <a:bodyPr/>
          <a:lstStyle/>
          <a:p>
            <a:fld id="{CBCFB47B-7840-4A25-870C-4F07B1E913FF}" type="slidenum">
              <a:rPr lang="en-US" smtClean="0"/>
              <a:t>2</a:t>
            </a:fld>
            <a:endParaRPr lang="en-US"/>
          </a:p>
        </p:txBody>
      </p:sp>
    </p:spTree>
    <p:extLst>
      <p:ext uri="{BB962C8B-B14F-4D97-AF65-F5344CB8AC3E}">
        <p14:creationId xmlns:p14="http://schemas.microsoft.com/office/powerpoint/2010/main" val="3211689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363FD627-C17F-41D8-9486-E585A3E3DDA2}"/>
              </a:ext>
            </a:extLst>
          </p:cNvPr>
          <p:cNvSpPr>
            <a:spLocks noGrp="1" noChangeArrowheads="1"/>
          </p:cNvSpPr>
          <p:nvPr>
            <p:ph type="title"/>
          </p:nvPr>
        </p:nvSpPr>
        <p:spPr>
          <a:xfrm>
            <a:off x="929640" y="254902"/>
            <a:ext cx="10515600" cy="1325563"/>
          </a:xfrm>
        </p:spPr>
        <p:txBody>
          <a:bodyPr/>
          <a:lstStyle/>
          <a:p>
            <a:r>
              <a:rPr lang="en-US" altLang="en-US" b="1" dirty="0"/>
              <a:t>Moral Injury associated with distress</a:t>
            </a:r>
          </a:p>
        </p:txBody>
      </p:sp>
      <p:sp>
        <p:nvSpPr>
          <p:cNvPr id="47107" name="Content Placeholder 2">
            <a:extLst>
              <a:ext uri="{FF2B5EF4-FFF2-40B4-BE49-F238E27FC236}">
                <a16:creationId xmlns:a16="http://schemas.microsoft.com/office/drawing/2014/main" id="{A83B956B-3483-415B-8826-3D4126129E37}"/>
              </a:ext>
            </a:extLst>
          </p:cNvPr>
          <p:cNvSpPr>
            <a:spLocks noGrp="1" noChangeArrowheads="1"/>
          </p:cNvSpPr>
          <p:nvPr>
            <p:ph idx="1"/>
          </p:nvPr>
        </p:nvSpPr>
        <p:spPr>
          <a:xfrm>
            <a:off x="2209800" y="1447800"/>
            <a:ext cx="7772400" cy="4114800"/>
          </a:xfrm>
        </p:spPr>
        <p:txBody>
          <a:bodyPr>
            <a:normAutofit lnSpcReduction="10000"/>
          </a:bodyPr>
          <a:lstStyle/>
          <a:p>
            <a:r>
              <a:rPr lang="en-US" altLang="en-US" dirty="0"/>
              <a:t>Difficult emotions</a:t>
            </a:r>
          </a:p>
          <a:p>
            <a:pPr lvl="1"/>
            <a:r>
              <a:rPr lang="en-US" altLang="en-US" dirty="0"/>
              <a:t>Guilt</a:t>
            </a:r>
          </a:p>
          <a:p>
            <a:pPr lvl="1"/>
            <a:r>
              <a:rPr lang="en-US" altLang="en-US" dirty="0"/>
              <a:t>Shame</a:t>
            </a:r>
          </a:p>
          <a:p>
            <a:pPr lvl="1"/>
            <a:r>
              <a:rPr lang="en-US" altLang="en-US" dirty="0"/>
              <a:t>Anger</a:t>
            </a:r>
          </a:p>
          <a:p>
            <a:pPr lvl="1"/>
            <a:r>
              <a:rPr lang="en-US" altLang="en-US" dirty="0"/>
              <a:t>Disgust</a:t>
            </a:r>
          </a:p>
          <a:p>
            <a:pPr lvl="1"/>
            <a:r>
              <a:rPr lang="en-US" altLang="en-US" dirty="0"/>
              <a:t>Contempt</a:t>
            </a:r>
          </a:p>
          <a:p>
            <a:r>
              <a:rPr lang="en-US" altLang="en-US" dirty="0"/>
              <a:t>Suicidal thoughts and behavior</a:t>
            </a:r>
          </a:p>
          <a:p>
            <a:r>
              <a:rPr lang="en-US" altLang="en-US" dirty="0"/>
              <a:t>Depression</a:t>
            </a:r>
          </a:p>
          <a:p>
            <a:r>
              <a:rPr lang="en-US" altLang="en-US" dirty="0"/>
              <a:t>Substance use</a:t>
            </a:r>
          </a:p>
          <a:p>
            <a:r>
              <a:rPr lang="en-US" altLang="en-US" dirty="0"/>
              <a:t>PTSD</a:t>
            </a:r>
          </a:p>
          <a:p>
            <a:endParaRPr lang="en-US" altLang="en-US" dirty="0"/>
          </a:p>
          <a:p>
            <a:endParaRPr lang="en-US" altLang="en-US" dirty="0"/>
          </a:p>
        </p:txBody>
      </p:sp>
      <p:sp>
        <p:nvSpPr>
          <p:cNvPr id="47108" name="TextBox 3">
            <a:extLst>
              <a:ext uri="{FF2B5EF4-FFF2-40B4-BE49-F238E27FC236}">
                <a16:creationId xmlns:a16="http://schemas.microsoft.com/office/drawing/2014/main" id="{C1AE6A7A-4172-4D2F-A1F1-FF5E02A38230}"/>
              </a:ext>
            </a:extLst>
          </p:cNvPr>
          <p:cNvSpPr txBox="1">
            <a:spLocks noChangeArrowheads="1"/>
          </p:cNvSpPr>
          <p:nvPr/>
        </p:nvSpPr>
        <p:spPr bwMode="auto">
          <a:xfrm>
            <a:off x="5174902" y="6232278"/>
            <a:ext cx="3868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CCC004"/>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B00402"/>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CC8F05"/>
              </a:buClr>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None/>
              <a:defRPr/>
            </a:pPr>
            <a:r>
              <a:rPr lang="en-US" altLang="en-US" sz="1400" dirty="0" err="1">
                <a:solidFill>
                  <a:srgbClr val="FFFFFF"/>
                </a:solidFill>
              </a:rPr>
              <a:t>Braitman</a:t>
            </a:r>
            <a:r>
              <a:rPr lang="en-US" altLang="en-US" sz="1400" dirty="0">
                <a:solidFill>
                  <a:srgbClr val="FFFFFF"/>
                </a:solidFill>
              </a:rPr>
              <a:t> et al., 2018; Bryan et al., 2018; Farnsworth et al., 2014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AF6F76A2-3CB6-4D4F-9073-4DFEB53C87AC}"/>
              </a:ext>
            </a:extLst>
          </p:cNvPr>
          <p:cNvSpPr>
            <a:spLocks noGrp="1" noChangeArrowheads="1"/>
          </p:cNvSpPr>
          <p:nvPr>
            <p:ph type="title" idx="4294967295"/>
          </p:nvPr>
        </p:nvSpPr>
        <p:spPr>
          <a:xfrm>
            <a:off x="1828800" y="185739"/>
            <a:ext cx="8483600" cy="822325"/>
          </a:xfrm>
        </p:spPr>
        <p:txBody>
          <a:bodyPr vert="horz" lIns="68580" tIns="34290" rIns="68580" bIns="34290" rtlCol="0" anchor="ctr">
            <a:normAutofit/>
          </a:bodyPr>
          <a:lstStyle/>
          <a:p>
            <a:r>
              <a:rPr lang="en-US" altLang="en-US" b="1" dirty="0"/>
              <a:t>Moral injury &amp; PTSD overlap</a:t>
            </a:r>
          </a:p>
        </p:txBody>
      </p:sp>
      <p:graphicFrame>
        <p:nvGraphicFramePr>
          <p:cNvPr id="10244" name="TextBox 1">
            <a:extLst>
              <a:ext uri="{FF2B5EF4-FFF2-40B4-BE49-F238E27FC236}">
                <a16:creationId xmlns:a16="http://schemas.microsoft.com/office/drawing/2014/main" id="{1B364A09-9CCB-4C7E-AFCD-1D915E160489}"/>
              </a:ext>
            </a:extLst>
          </p:cNvPr>
          <p:cNvGraphicFramePr/>
          <p:nvPr/>
        </p:nvGraphicFramePr>
        <p:xfrm>
          <a:off x="4780066" y="1210029"/>
          <a:ext cx="7886700" cy="336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2228" name="Group 1">
            <a:extLst>
              <a:ext uri="{FF2B5EF4-FFF2-40B4-BE49-F238E27FC236}">
                <a16:creationId xmlns:a16="http://schemas.microsoft.com/office/drawing/2014/main" id="{1A5E2907-98C0-47FF-ADB3-E5CFAEAAEDE1}"/>
              </a:ext>
            </a:extLst>
          </p:cNvPr>
          <p:cNvGrpSpPr>
            <a:grpSpLocks/>
          </p:cNvGrpSpPr>
          <p:nvPr/>
        </p:nvGrpSpPr>
        <p:grpSpPr bwMode="auto">
          <a:xfrm>
            <a:off x="1461332" y="1210028"/>
            <a:ext cx="8616712" cy="4840393"/>
            <a:chOff x="262702" y="1442363"/>
            <a:chExt cx="7868357" cy="4237867"/>
          </a:xfrm>
        </p:grpSpPr>
        <p:sp>
          <p:nvSpPr>
            <p:cNvPr id="9" name="Oval 8">
              <a:extLst>
                <a:ext uri="{FF2B5EF4-FFF2-40B4-BE49-F238E27FC236}">
                  <a16:creationId xmlns:a16="http://schemas.microsoft.com/office/drawing/2014/main" id="{6E6C0A62-A779-394C-ACE5-829D3C5AB918}"/>
                </a:ext>
              </a:extLst>
            </p:cNvPr>
            <p:cNvSpPr/>
            <p:nvPr/>
          </p:nvSpPr>
          <p:spPr>
            <a:xfrm>
              <a:off x="262702" y="1945512"/>
              <a:ext cx="4866328" cy="373471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ea typeface="ＭＳ Ｐゴシック"/>
              </a:endParaRPr>
            </a:p>
          </p:txBody>
        </p:sp>
        <p:sp>
          <p:nvSpPr>
            <p:cNvPr id="10" name="Oval 9">
              <a:extLst>
                <a:ext uri="{FF2B5EF4-FFF2-40B4-BE49-F238E27FC236}">
                  <a16:creationId xmlns:a16="http://schemas.microsoft.com/office/drawing/2014/main" id="{6C66BC87-758D-BE45-9827-9AF529C86E77}"/>
                </a:ext>
              </a:extLst>
            </p:cNvPr>
            <p:cNvSpPr/>
            <p:nvPr/>
          </p:nvSpPr>
          <p:spPr>
            <a:xfrm>
              <a:off x="2453676" y="1931248"/>
              <a:ext cx="5677383" cy="3734718"/>
            </a:xfrm>
            <a:prstGeom prst="ellipse">
              <a:avLst/>
            </a:prstGeom>
            <a:solidFill>
              <a:schemeClr val="tx2">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latin typeface="Arial"/>
                <a:ea typeface="ＭＳ Ｐゴシック"/>
              </a:endParaRPr>
            </a:p>
          </p:txBody>
        </p:sp>
        <p:sp>
          <p:nvSpPr>
            <p:cNvPr id="52231" name="TextBox 2">
              <a:extLst>
                <a:ext uri="{FF2B5EF4-FFF2-40B4-BE49-F238E27FC236}">
                  <a16:creationId xmlns:a16="http://schemas.microsoft.com/office/drawing/2014/main" id="{DB6F15BE-F0C2-475F-AF32-CADB58C337F9}"/>
                </a:ext>
              </a:extLst>
            </p:cNvPr>
            <p:cNvSpPr txBox="1">
              <a:spLocks noChangeArrowheads="1"/>
            </p:cNvSpPr>
            <p:nvPr/>
          </p:nvSpPr>
          <p:spPr bwMode="auto">
            <a:xfrm>
              <a:off x="5161418" y="1448848"/>
              <a:ext cx="730721" cy="32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CCC004"/>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B00402"/>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CC8F05"/>
                </a:buClr>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None/>
                <a:defRPr/>
              </a:pPr>
              <a:r>
                <a:rPr lang="en-US" altLang="en-US" sz="1800" b="1" dirty="0">
                  <a:solidFill>
                    <a:srgbClr val="7030A0"/>
                  </a:solidFill>
                </a:rPr>
                <a:t>PTSD</a:t>
              </a:r>
            </a:p>
          </p:txBody>
        </p:sp>
        <p:sp>
          <p:nvSpPr>
            <p:cNvPr id="52232" name="TextBox 3">
              <a:extLst>
                <a:ext uri="{FF2B5EF4-FFF2-40B4-BE49-F238E27FC236}">
                  <a16:creationId xmlns:a16="http://schemas.microsoft.com/office/drawing/2014/main" id="{8CE48795-5329-4FD5-ABCC-6ACFCE6FCE85}"/>
                </a:ext>
              </a:extLst>
            </p:cNvPr>
            <p:cNvSpPr txBox="1">
              <a:spLocks noChangeArrowheads="1"/>
            </p:cNvSpPr>
            <p:nvPr/>
          </p:nvSpPr>
          <p:spPr bwMode="auto">
            <a:xfrm>
              <a:off x="2158813" y="1442363"/>
              <a:ext cx="1423794" cy="3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CCC004"/>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B00402"/>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CC8F05"/>
                </a:buClr>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None/>
                <a:defRPr/>
              </a:pPr>
              <a:r>
                <a:rPr lang="en-US" altLang="en-US" sz="1800" b="1" dirty="0">
                  <a:solidFill>
                    <a:srgbClr val="7030A0"/>
                  </a:solidFill>
                </a:rPr>
                <a:t>Moral Injury</a:t>
              </a:r>
            </a:p>
          </p:txBody>
        </p:sp>
        <p:sp>
          <p:nvSpPr>
            <p:cNvPr id="52233" name="TextBox 15">
              <a:extLst>
                <a:ext uri="{FF2B5EF4-FFF2-40B4-BE49-F238E27FC236}">
                  <a16:creationId xmlns:a16="http://schemas.microsoft.com/office/drawing/2014/main" id="{6B3DA073-65AB-43E4-A24C-76A01CEDB5B7}"/>
                </a:ext>
              </a:extLst>
            </p:cNvPr>
            <p:cNvSpPr txBox="1">
              <a:spLocks noChangeArrowheads="1"/>
            </p:cNvSpPr>
            <p:nvPr/>
          </p:nvSpPr>
          <p:spPr bwMode="auto">
            <a:xfrm>
              <a:off x="652544" y="2559859"/>
              <a:ext cx="1927336" cy="250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2075" indent="-920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CCC004"/>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B00402"/>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CC8F05"/>
                </a:buClr>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dirty="0">
                  <a:solidFill>
                    <a:srgbClr val="00466F"/>
                  </a:solidFill>
                </a:rPr>
                <a:t>Event transgresses understanding of morality (often life-threatening)</a:t>
              </a:r>
            </a:p>
            <a:p>
              <a:pPr eaLnBrk="0" fontAlgn="base" hangingPunct="0">
                <a:spcBef>
                  <a:spcPct val="0"/>
                </a:spcBef>
                <a:spcAft>
                  <a:spcPct val="0"/>
                </a:spcAft>
                <a:defRPr/>
              </a:pPr>
              <a:endParaRPr lang="en-US" altLang="en-US" sz="2000" b="1" dirty="0">
                <a:solidFill>
                  <a:srgbClr val="00466F"/>
                </a:solidFill>
              </a:endParaRPr>
            </a:p>
            <a:p>
              <a:pPr eaLnBrk="0" fontAlgn="base" hangingPunct="0">
                <a:spcBef>
                  <a:spcPct val="0"/>
                </a:spcBef>
                <a:spcAft>
                  <a:spcPct val="0"/>
                </a:spcAft>
                <a:defRPr/>
              </a:pPr>
              <a:r>
                <a:rPr lang="en-US" altLang="en-US" sz="2000" b="1" dirty="0">
                  <a:solidFill>
                    <a:srgbClr val="00466F"/>
                  </a:solidFill>
                </a:rPr>
                <a:t>Often guilt, shame, anger</a:t>
              </a:r>
            </a:p>
          </p:txBody>
        </p:sp>
        <p:sp>
          <p:nvSpPr>
            <p:cNvPr id="52234" name="TextBox 16">
              <a:extLst>
                <a:ext uri="{FF2B5EF4-FFF2-40B4-BE49-F238E27FC236}">
                  <a16:creationId xmlns:a16="http://schemas.microsoft.com/office/drawing/2014/main" id="{9C965D42-76C9-42FE-8C48-2795B36A2A92}"/>
                </a:ext>
              </a:extLst>
            </p:cNvPr>
            <p:cNvSpPr txBox="1">
              <a:spLocks noChangeArrowheads="1"/>
            </p:cNvSpPr>
            <p:nvPr/>
          </p:nvSpPr>
          <p:spPr bwMode="auto">
            <a:xfrm>
              <a:off x="5392668" y="2815369"/>
              <a:ext cx="1927336" cy="250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2075" indent="-920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CCC004"/>
                </a:buClr>
                <a:buFont typeface="Times" panose="02020603050405020304" pitchFamily="18"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B00402"/>
                </a:buClr>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CC8F05"/>
                </a:buClr>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dirty="0">
                  <a:solidFill>
                    <a:srgbClr val="00466F"/>
                  </a:solidFill>
                </a:rPr>
                <a:t>Usually related to life-threatening events</a:t>
              </a:r>
            </a:p>
            <a:p>
              <a:pPr eaLnBrk="0" fontAlgn="base" hangingPunct="0">
                <a:spcBef>
                  <a:spcPct val="0"/>
                </a:spcBef>
                <a:spcAft>
                  <a:spcPct val="0"/>
                </a:spcAft>
                <a:defRPr/>
              </a:pPr>
              <a:endParaRPr lang="en-US" altLang="en-US" sz="2000" b="1" dirty="0">
                <a:solidFill>
                  <a:srgbClr val="00466F"/>
                </a:solidFill>
              </a:endParaRPr>
            </a:p>
            <a:p>
              <a:pPr eaLnBrk="0" fontAlgn="base" hangingPunct="0">
                <a:spcBef>
                  <a:spcPct val="0"/>
                </a:spcBef>
                <a:spcAft>
                  <a:spcPct val="0"/>
                </a:spcAft>
                <a:defRPr/>
              </a:pPr>
              <a:r>
                <a:rPr lang="en-US" altLang="en-US" sz="2000" b="1" dirty="0">
                  <a:solidFill>
                    <a:srgbClr val="00466F"/>
                  </a:solidFill>
                </a:rPr>
                <a:t>Often but not always fear-based reaction</a:t>
              </a:r>
            </a:p>
            <a:p>
              <a:pPr eaLnBrk="0" fontAlgn="base" hangingPunct="0">
                <a:spcBef>
                  <a:spcPct val="0"/>
                </a:spcBef>
                <a:spcAft>
                  <a:spcPct val="0"/>
                </a:spcAft>
                <a:defRPr/>
              </a:pPr>
              <a:endParaRPr lang="en-US" altLang="en-US" sz="2000" dirty="0">
                <a:solidFill>
                  <a:srgbClr val="00466F"/>
                </a:solidFill>
              </a:endParaRPr>
            </a:p>
          </p:txBody>
        </p:sp>
      </p:grpSp>
    </p:spTree>
    <p:extLst>
      <p:ext uri="{BB962C8B-B14F-4D97-AF65-F5344CB8AC3E}">
        <p14:creationId xmlns:p14="http://schemas.microsoft.com/office/powerpoint/2010/main" val="4068428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D3A-DA67-F845-BF0B-DC7D1949A108}"/>
              </a:ext>
            </a:extLst>
          </p:cNvPr>
          <p:cNvSpPr>
            <a:spLocks noGrp="1"/>
          </p:cNvSpPr>
          <p:nvPr>
            <p:ph type="title"/>
          </p:nvPr>
        </p:nvSpPr>
        <p:spPr>
          <a:xfrm>
            <a:off x="596911" y="1709738"/>
            <a:ext cx="10463811" cy="2852737"/>
          </a:xfrm>
        </p:spPr>
        <p:txBody>
          <a:bodyPr/>
          <a:lstStyle/>
          <a:p>
            <a:pPr>
              <a:defRPr/>
            </a:pPr>
            <a:r>
              <a:rPr lang="en-US" dirty="0"/>
              <a:t>Screening: Opening the Conversation</a:t>
            </a:r>
            <a:endParaRPr lang="en-US" dirty="0">
              <a:solidFill>
                <a:srgbClr val="FFFF00"/>
              </a:solidFill>
            </a:endParaRPr>
          </a:p>
        </p:txBody>
      </p:sp>
    </p:spTree>
    <p:extLst>
      <p:ext uri="{BB962C8B-B14F-4D97-AF65-F5344CB8AC3E}">
        <p14:creationId xmlns:p14="http://schemas.microsoft.com/office/powerpoint/2010/main" val="432886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26BB-5220-43C1-89C4-92796E10B561}"/>
              </a:ext>
            </a:extLst>
          </p:cNvPr>
          <p:cNvSpPr>
            <a:spLocks noGrp="1"/>
          </p:cNvSpPr>
          <p:nvPr>
            <p:ph type="title"/>
          </p:nvPr>
        </p:nvSpPr>
        <p:spPr/>
        <p:txBody>
          <a:bodyPr>
            <a:normAutofit/>
          </a:bodyPr>
          <a:lstStyle/>
          <a:p>
            <a:r>
              <a:rPr lang="en-US" sz="4000" b="1" dirty="0"/>
              <a:t>Screening Questions: Starting the Conversation</a:t>
            </a:r>
          </a:p>
        </p:txBody>
      </p:sp>
      <p:sp>
        <p:nvSpPr>
          <p:cNvPr id="3" name="Content Placeholder 2">
            <a:extLst>
              <a:ext uri="{FF2B5EF4-FFF2-40B4-BE49-F238E27FC236}">
                <a16:creationId xmlns:a16="http://schemas.microsoft.com/office/drawing/2014/main" id="{86CBD8A9-7EAC-4E1D-B789-E1BD38F80A2E}"/>
              </a:ext>
            </a:extLst>
          </p:cNvPr>
          <p:cNvSpPr>
            <a:spLocks noGrp="1"/>
          </p:cNvSpPr>
          <p:nvPr>
            <p:ph idx="1"/>
          </p:nvPr>
        </p:nvSpPr>
        <p:spPr/>
        <p:txBody>
          <a:bodyPr/>
          <a:lstStyle/>
          <a:p>
            <a:pPr marL="0" marR="0" lvl="0" indent="0" algn="ctr">
              <a:spcBef>
                <a:spcPts val="0"/>
              </a:spcBef>
              <a:spcAft>
                <a:spcPts val="0"/>
              </a:spcAft>
              <a:buNone/>
            </a:pPr>
            <a:endParaRPr lang="en-US" sz="2800" dirty="0">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2800" dirty="0">
                <a:effectLst/>
                <a:latin typeface="Calibri" panose="020F0502020204030204" pitchFamily="34" charset="0"/>
                <a:ea typeface="Times New Roman" panose="02020603050405020304" pitchFamily="18" charset="0"/>
              </a:rPr>
              <a:t>1). “As people live with serious illnesses, they sometimes experience reminders of prior scary or upsetting events. Has this happened to you?”</a:t>
            </a:r>
          </a:p>
          <a:p>
            <a:pPr marL="0" marR="0" lvl="0" indent="0">
              <a:spcBef>
                <a:spcPts val="0"/>
              </a:spcBef>
              <a:spcAft>
                <a:spcPts val="0"/>
              </a:spcAft>
              <a:buNone/>
            </a:pPr>
            <a:endParaRPr lang="en-US" sz="2800" dirty="0">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2800" dirty="0">
                <a:effectLst/>
                <a:latin typeface="Calibri" panose="020F0502020204030204" pitchFamily="34" charset="0"/>
                <a:ea typeface="Times New Roman" panose="02020603050405020304" pitchFamily="18" charset="0"/>
              </a:rPr>
              <a:t>2). “Have you felt guilty or bothered about events that previously happened in your life?”</a:t>
            </a:r>
            <a:endParaRPr lang="en-US" sz="2800" dirty="0">
              <a:effectLst/>
              <a:latin typeface="Calibri" panose="020F0502020204030204" pitchFamily="34" charset="0"/>
              <a:ea typeface="Calibri" panose="020F0502020204030204" pitchFamily="34" charset="0"/>
            </a:endParaRPr>
          </a:p>
          <a:p>
            <a:pPr marL="0" indent="0" algn="ctr">
              <a:buNone/>
            </a:pPr>
            <a:endParaRPr lang="en-US" dirty="0"/>
          </a:p>
        </p:txBody>
      </p:sp>
    </p:spTree>
    <p:extLst>
      <p:ext uri="{BB962C8B-B14F-4D97-AF65-F5344CB8AC3E}">
        <p14:creationId xmlns:p14="http://schemas.microsoft.com/office/powerpoint/2010/main" val="1746366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27AC-673D-496F-946B-62F7740C2B3F}"/>
              </a:ext>
            </a:extLst>
          </p:cNvPr>
          <p:cNvSpPr>
            <a:spLocks noGrp="1"/>
          </p:cNvSpPr>
          <p:nvPr>
            <p:ph type="title"/>
          </p:nvPr>
        </p:nvSpPr>
        <p:spPr/>
        <p:txBody>
          <a:bodyPr/>
          <a:lstStyle/>
          <a:p>
            <a:r>
              <a:rPr lang="en-US" b="1" dirty="0"/>
              <a:t>How to Ask and How to Respond</a:t>
            </a:r>
          </a:p>
        </p:txBody>
      </p:sp>
      <p:sp>
        <p:nvSpPr>
          <p:cNvPr id="3" name="Content Placeholder 2">
            <a:extLst>
              <a:ext uri="{FF2B5EF4-FFF2-40B4-BE49-F238E27FC236}">
                <a16:creationId xmlns:a16="http://schemas.microsoft.com/office/drawing/2014/main" id="{48417EAD-FA94-41B4-8F94-F47B966FEC51}"/>
              </a:ext>
            </a:extLst>
          </p:cNvPr>
          <p:cNvSpPr>
            <a:spLocks noGrp="1"/>
          </p:cNvSpPr>
          <p:nvPr>
            <p:ph idx="1"/>
          </p:nvPr>
        </p:nvSpPr>
        <p:spPr>
          <a:xfrm>
            <a:off x="667284" y="1517977"/>
            <a:ext cx="10515600" cy="4351338"/>
          </a:xfrm>
        </p:spPr>
        <p:txBody>
          <a:bodyPr>
            <a:normAutofit fontScale="70000" lnSpcReduction="20000"/>
          </a:bodyPr>
          <a:lstStyle/>
          <a:p>
            <a:pPr marL="342900" marR="0" lvl="0" indent="-342900">
              <a:spcBef>
                <a:spcPts val="0"/>
              </a:spcBef>
              <a:spcAft>
                <a:spcPts val="0"/>
              </a:spcAft>
              <a:buFont typeface="+mj-lt"/>
              <a:buAutoNum type="arabicParenR"/>
            </a:pPr>
            <a:endParaRPr lang="en-US" sz="1800" dirty="0">
              <a:solidFill>
                <a:srgbClr val="00B050"/>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arenR"/>
            </a:pPr>
            <a:endParaRPr lang="en-US" sz="1800" dirty="0">
              <a:solidFill>
                <a:srgbClr val="00B050"/>
              </a:solidFill>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I. </a:t>
            </a:r>
            <a:r>
              <a:rPr lang="en-US" sz="1800" b="1" dirty="0">
                <a:effectLst/>
                <a:latin typeface="Calibri" panose="020F0502020204030204" pitchFamily="34" charset="0"/>
                <a:ea typeface="Times New Roman" panose="02020603050405020304" pitchFamily="18" charset="0"/>
              </a:rPr>
              <a:t>Foundation</a:t>
            </a:r>
            <a:r>
              <a:rPr lang="en-US" sz="1800" dirty="0">
                <a:effectLst/>
                <a:latin typeface="Calibri" panose="020F0502020204030204" pitchFamily="34" charset="0"/>
                <a:ea typeface="Times New Roman" panose="02020603050405020304" pitchFamily="18" charset="0"/>
              </a:rPr>
              <a:t>:</a:t>
            </a:r>
          </a:p>
          <a:p>
            <a:pPr marL="0" marR="0" lvl="0" indent="0">
              <a:spcBef>
                <a:spcPts val="0"/>
              </a:spcBef>
              <a:spcAft>
                <a:spcPts val="0"/>
              </a:spcAft>
              <a:buNone/>
            </a:pPr>
            <a:endParaRPr lang="en-US" sz="1800" dirty="0">
              <a:effectLst/>
              <a:latin typeface="Calibri" panose="020F0502020204030204" pitchFamily="34" charset="0"/>
              <a:ea typeface="Times New Roman" panose="02020603050405020304" pitchFamily="18" charset="0"/>
            </a:endParaRPr>
          </a:p>
          <a:p>
            <a:pPr marL="0" indent="0">
              <a:spcBef>
                <a:spcPts val="0"/>
              </a:spcBef>
              <a:buNone/>
            </a:pPr>
            <a:r>
              <a:rPr lang="en-US" sz="1800" dirty="0">
                <a:latin typeface="Calibri" panose="020F0502020204030204" pitchFamily="34" charset="0"/>
                <a:ea typeface="Times New Roman" panose="02020603050405020304" pitchFamily="18" charset="0"/>
              </a:rPr>
              <a:t>1). Be aware of your own “Self in the Room”, logistics, and your feelings about trauma.</a:t>
            </a:r>
          </a:p>
          <a:p>
            <a:pPr marL="0" indent="0">
              <a:spcBef>
                <a:spcPts val="0"/>
              </a:spcBef>
              <a:buNone/>
            </a:pPr>
            <a:r>
              <a:rPr lang="en-US" sz="1800" dirty="0">
                <a:latin typeface="Calibri" panose="020F0502020204030204" pitchFamily="34" charset="0"/>
                <a:ea typeface="Times New Roman" panose="02020603050405020304" pitchFamily="18" charset="0"/>
              </a:rPr>
              <a:t>2). Screening is part of a larger conversation.</a:t>
            </a:r>
          </a:p>
          <a:p>
            <a:pPr marL="0" indent="0">
              <a:spcBef>
                <a:spcPts val="0"/>
              </a:spcBef>
              <a:buNone/>
            </a:pPr>
            <a:r>
              <a:rPr lang="en-US" sz="1800" dirty="0">
                <a:latin typeface="Calibri" panose="020F0502020204030204" pitchFamily="34" charset="0"/>
                <a:ea typeface="Times New Roman" panose="02020603050405020304" pitchFamily="18" charset="0"/>
              </a:rPr>
              <a:t>3). How we conduct screening can minimize or maximize the person’s likelihood of accepting any desired care.</a:t>
            </a:r>
          </a:p>
          <a:p>
            <a:pPr marL="0" indent="0">
              <a:spcBef>
                <a:spcPts val="0"/>
              </a:spcBef>
              <a:buNone/>
            </a:pPr>
            <a:r>
              <a:rPr lang="en-US" sz="1800" dirty="0">
                <a:latin typeface="Calibri" panose="020F0502020204030204" pitchFamily="34" charset="0"/>
                <a:ea typeface="Times New Roman" panose="02020603050405020304" pitchFamily="18" charset="0"/>
              </a:rPr>
              <a:t>4). Leave the person in the position of decision-making.</a:t>
            </a:r>
          </a:p>
          <a:p>
            <a:pPr marL="0" indent="0">
              <a:spcBef>
                <a:spcPts val="0"/>
              </a:spcBef>
              <a:buNone/>
            </a:pPr>
            <a:r>
              <a:rPr lang="en-US" sz="1800" dirty="0">
                <a:latin typeface="Calibri" panose="020F0502020204030204" pitchFamily="34" charset="0"/>
                <a:ea typeface="Times New Roman" panose="02020603050405020304" pitchFamily="18" charset="0"/>
              </a:rPr>
              <a:t>5). Discussing past trauma, if handled poorly, potentially can retraumatize the person.  </a:t>
            </a:r>
          </a:p>
          <a:p>
            <a:pPr marL="0" indent="0">
              <a:spcBef>
                <a:spcPts val="0"/>
              </a:spcBef>
              <a:buNone/>
            </a:pPr>
            <a:r>
              <a:rPr lang="en-US" sz="1800" dirty="0">
                <a:latin typeface="Calibri" panose="020F0502020204030204" pitchFamily="34" charset="0"/>
                <a:ea typeface="Times New Roman" panose="02020603050405020304" pitchFamily="18" charset="0"/>
              </a:rPr>
              <a:t>6). Be open-minded.  </a:t>
            </a:r>
          </a:p>
          <a:p>
            <a:pPr marL="0" indent="0">
              <a:spcBef>
                <a:spcPts val="0"/>
              </a:spcBef>
              <a:buNone/>
            </a:pPr>
            <a:endParaRPr lang="en-US" sz="1800" dirty="0">
              <a:latin typeface="Calibri" panose="020F0502020204030204" pitchFamily="34" charset="0"/>
              <a:ea typeface="Times New Roman" panose="02020603050405020304" pitchFamily="18" charset="0"/>
            </a:endParaRPr>
          </a:p>
          <a:p>
            <a:pPr marL="0" indent="0">
              <a:spcBef>
                <a:spcPts val="0"/>
              </a:spcBef>
              <a:buNone/>
            </a:pPr>
            <a:endParaRPr lang="en-US" sz="1800" dirty="0">
              <a:latin typeface="Calibri" panose="020F0502020204030204" pitchFamily="34" charset="0"/>
              <a:ea typeface="Times New Roman" panose="02020603050405020304" pitchFamily="18" charset="0"/>
            </a:endParaRPr>
          </a:p>
          <a:p>
            <a:pPr marL="0" indent="0">
              <a:spcBef>
                <a:spcPts val="0"/>
              </a:spcBef>
              <a:buNone/>
            </a:pPr>
            <a:endParaRPr lang="en-US" sz="1800" dirty="0">
              <a:latin typeface="Calibri" panose="020F0502020204030204" pitchFamily="34" charset="0"/>
              <a:ea typeface="Times New Roman" panose="02020603050405020304" pitchFamily="18" charset="0"/>
            </a:endParaRPr>
          </a:p>
          <a:p>
            <a:pPr marL="0" indent="0">
              <a:spcBef>
                <a:spcPts val="0"/>
              </a:spcBef>
              <a:buNone/>
            </a:pPr>
            <a:r>
              <a:rPr lang="en-US" sz="1800" dirty="0">
                <a:latin typeface="Calibri" panose="020F0502020204030204" pitchFamily="34" charset="0"/>
                <a:ea typeface="Times New Roman" panose="02020603050405020304" pitchFamily="18" charset="0"/>
              </a:rPr>
              <a:t>II. </a:t>
            </a:r>
            <a:r>
              <a:rPr lang="en-US" sz="1800" b="1" dirty="0">
                <a:latin typeface="Calibri" panose="020F0502020204030204" pitchFamily="34" charset="0"/>
                <a:ea typeface="Times New Roman" panose="02020603050405020304" pitchFamily="18" charset="0"/>
              </a:rPr>
              <a:t>Approaches</a:t>
            </a:r>
            <a:r>
              <a:rPr lang="en-US" sz="1800" dirty="0">
                <a:latin typeface="Calibri" panose="020F0502020204030204" pitchFamily="34" charset="0"/>
                <a:ea typeface="Times New Roman" panose="02020603050405020304" pitchFamily="18" charset="0"/>
              </a:rPr>
              <a:t>:</a:t>
            </a:r>
          </a:p>
          <a:p>
            <a:pPr marL="0" indent="0">
              <a:spcBef>
                <a:spcPts val="0"/>
              </a:spcBef>
              <a:buNone/>
            </a:pPr>
            <a:endParaRPr lang="en-US" sz="1800" dirty="0">
              <a:latin typeface="Calibri" panose="020F0502020204030204" pitchFamily="34" charset="0"/>
              <a:ea typeface="Times New Roman" panose="02020603050405020304" pitchFamily="18" charset="0"/>
            </a:endParaRPr>
          </a:p>
          <a:p>
            <a:pPr marL="0" indent="0">
              <a:spcBef>
                <a:spcPts val="0"/>
              </a:spcBef>
              <a:buNone/>
            </a:pPr>
            <a:r>
              <a:rPr lang="en-US" sz="1800" dirty="0">
                <a:latin typeface="Calibri" panose="020F0502020204030204" pitchFamily="34" charset="0"/>
                <a:ea typeface="Times New Roman" panose="02020603050405020304" pitchFamily="18" charset="0"/>
              </a:rPr>
              <a:t>1). </a:t>
            </a:r>
            <a:r>
              <a:rPr lang="en-US" sz="1800" i="1" dirty="0">
                <a:latin typeface="Calibri" panose="020F0502020204030204" pitchFamily="34" charset="0"/>
                <a:ea typeface="Times New Roman" panose="02020603050405020304" pitchFamily="18" charset="0"/>
              </a:rPr>
              <a:t>“I was wondering if you felt like talking with me today?  It is ok if not”.</a:t>
            </a:r>
          </a:p>
          <a:p>
            <a:pPr marL="0" indent="0">
              <a:spcBef>
                <a:spcPts val="0"/>
              </a:spcBef>
              <a:buNone/>
            </a:pPr>
            <a:r>
              <a:rPr lang="en-US" sz="1800" dirty="0">
                <a:latin typeface="Calibri" panose="020F0502020204030204" pitchFamily="34" charset="0"/>
                <a:ea typeface="Times New Roman" panose="02020603050405020304" pitchFamily="18" charset="0"/>
              </a:rPr>
              <a:t>	</a:t>
            </a:r>
          </a:p>
          <a:p>
            <a:pPr marL="0" indent="0">
              <a:spcBef>
                <a:spcPts val="0"/>
              </a:spcBef>
              <a:buNone/>
            </a:pPr>
            <a:r>
              <a:rPr lang="en-US" sz="1800" dirty="0">
                <a:latin typeface="Calibri" panose="020F0502020204030204" pitchFamily="34" charset="0"/>
                <a:ea typeface="Times New Roman" panose="02020603050405020304" pitchFamily="18" charset="0"/>
              </a:rPr>
              <a:t>2). If “No”: </a:t>
            </a:r>
            <a:r>
              <a:rPr lang="en-US" sz="1800" i="1" dirty="0">
                <a:latin typeface="Calibri" panose="020F0502020204030204" pitchFamily="34" charset="0"/>
                <a:ea typeface="Times New Roman" panose="02020603050405020304" pitchFamily="18" charset="0"/>
              </a:rPr>
              <a:t>“That’s all right.  Thank you for letting me know. Perhaps another time.  Could we could try again _________?”.   </a:t>
            </a:r>
          </a:p>
          <a:p>
            <a:pPr marL="0" indent="0">
              <a:spcBef>
                <a:spcPts val="0"/>
              </a:spcBef>
              <a:buNone/>
            </a:pPr>
            <a:r>
              <a:rPr lang="en-US" sz="1800" i="1" dirty="0">
                <a:latin typeface="Calibri" panose="020F0502020204030204" pitchFamily="34" charset="0"/>
                <a:ea typeface="Times New Roman" panose="02020603050405020304" pitchFamily="18" charset="0"/>
              </a:rPr>
              <a:t>	</a:t>
            </a:r>
            <a:r>
              <a:rPr lang="en-US" sz="1800" dirty="0">
                <a:latin typeface="Calibri" panose="020F0502020204030204" pitchFamily="34" charset="0"/>
                <a:ea typeface="Times New Roman" panose="02020603050405020304" pitchFamily="18" charset="0"/>
              </a:rPr>
              <a:t>Consider if the person might be more comfortable with a different staff member, if this is feasible.</a:t>
            </a:r>
          </a:p>
          <a:p>
            <a:pPr marL="0" marR="0" lvl="0" indent="0">
              <a:spcBef>
                <a:spcPts val="0"/>
              </a:spcBef>
              <a:spcAft>
                <a:spcPts val="0"/>
              </a:spcAft>
              <a:buNone/>
            </a:pPr>
            <a:endParaRPr lang="en-US" sz="18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dirty="0">
                <a:latin typeface="Calibri" panose="020F0502020204030204" pitchFamily="34" charset="0"/>
                <a:ea typeface="Times New Roman" panose="02020603050405020304" pitchFamily="18" charset="0"/>
              </a:rPr>
              <a:t>3). If “Yes”:  Ensure rapport and transition into the clinical aspects of the discussion.</a:t>
            </a:r>
          </a:p>
          <a:p>
            <a:pPr marL="0" marR="0" lvl="0" indent="0">
              <a:spcBef>
                <a:spcPts val="0"/>
              </a:spcBef>
              <a:spcAft>
                <a:spcPts val="0"/>
              </a:spcAft>
              <a:buNone/>
            </a:pPr>
            <a:endParaRPr lang="en-US" sz="1800" i="1" dirty="0">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i="1" dirty="0">
                <a:latin typeface="Calibri" panose="020F0502020204030204" pitchFamily="34" charset="0"/>
                <a:ea typeface="Times New Roman" panose="02020603050405020304" pitchFamily="18" charset="0"/>
              </a:rPr>
              <a:t>	 	“We always want to make sure we are meeting the needs of the people for whom we provide care.  So, we 			want to identify those needs as soon as we can.  To do that, we ask some questions from time to time about certain 		various issues and offer to help if we identify any needs”.</a:t>
            </a:r>
          </a:p>
          <a:p>
            <a:pPr marL="0" marR="0" lvl="0" indent="0">
              <a:spcBef>
                <a:spcPts val="0"/>
              </a:spcBef>
              <a:spcAft>
                <a:spcPts val="0"/>
              </a:spcAft>
              <a:buNone/>
            </a:pPr>
            <a:endParaRPr lang="en-US" sz="1800" i="1" dirty="0">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i="1" dirty="0">
                <a:latin typeface="Calibri" panose="020F0502020204030204" pitchFamily="34" charset="0"/>
                <a:ea typeface="Times New Roman" panose="02020603050405020304" pitchFamily="18" charset="0"/>
              </a:rPr>
              <a:t>		“</a:t>
            </a:r>
            <a:r>
              <a:rPr lang="en-US" sz="1800" i="1" dirty="0">
                <a:effectLst/>
                <a:latin typeface="Calibri" panose="020F0502020204030204" pitchFamily="34" charset="0"/>
                <a:ea typeface="Times New Roman" panose="02020603050405020304" pitchFamily="18" charset="0"/>
              </a:rPr>
              <a:t>I have some issues I thought we might talk about today.  Many people have had experiences in the past that were 	difficult.  I was going to ask about you about any of your past experiences that were painfu</a:t>
            </a:r>
            <a:r>
              <a:rPr lang="en-US" sz="1800" i="1" dirty="0">
                <a:latin typeface="Calibri" panose="020F0502020204030204" pitchFamily="34" charset="0"/>
                <a:ea typeface="Times New Roman" panose="02020603050405020304" pitchFamily="18" charset="0"/>
              </a:rPr>
              <a:t>l and whether they still bother you.  Is that 	alright?”</a:t>
            </a:r>
            <a:endParaRPr lang="en-US" dirty="0"/>
          </a:p>
          <a:p>
            <a:pPr marL="0" indent="0">
              <a:buNone/>
            </a:pPr>
            <a:endParaRPr lang="en-US" dirty="0"/>
          </a:p>
        </p:txBody>
      </p:sp>
    </p:spTree>
    <p:extLst>
      <p:ext uri="{BB962C8B-B14F-4D97-AF65-F5344CB8AC3E}">
        <p14:creationId xmlns:p14="http://schemas.microsoft.com/office/powerpoint/2010/main" val="3050829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6772-9FFE-4C58-B208-0D09E6120BF7}"/>
              </a:ext>
            </a:extLst>
          </p:cNvPr>
          <p:cNvSpPr>
            <a:spLocks noGrp="1"/>
          </p:cNvSpPr>
          <p:nvPr>
            <p:ph type="title"/>
          </p:nvPr>
        </p:nvSpPr>
        <p:spPr>
          <a:xfrm>
            <a:off x="898021" y="56590"/>
            <a:ext cx="10515600" cy="1325563"/>
          </a:xfrm>
        </p:spPr>
        <p:txBody>
          <a:bodyPr/>
          <a:lstStyle/>
          <a:p>
            <a:r>
              <a:rPr lang="en-US" b="1" dirty="0"/>
              <a:t>Scenarios</a:t>
            </a:r>
          </a:p>
        </p:txBody>
      </p:sp>
      <p:sp>
        <p:nvSpPr>
          <p:cNvPr id="3" name="Content Placeholder 2">
            <a:extLst>
              <a:ext uri="{FF2B5EF4-FFF2-40B4-BE49-F238E27FC236}">
                <a16:creationId xmlns:a16="http://schemas.microsoft.com/office/drawing/2014/main" id="{79C91762-16BB-468B-B22E-B9211C3D5F19}"/>
              </a:ext>
            </a:extLst>
          </p:cNvPr>
          <p:cNvSpPr>
            <a:spLocks noGrp="1"/>
          </p:cNvSpPr>
          <p:nvPr>
            <p:ph idx="1"/>
          </p:nvPr>
        </p:nvSpPr>
        <p:spPr>
          <a:xfrm>
            <a:off x="1000570" y="1145215"/>
            <a:ext cx="10515600" cy="4809557"/>
          </a:xfrm>
        </p:spPr>
        <p:txBody>
          <a:bodyPr>
            <a:normAutofit/>
          </a:bodyPr>
          <a:lstStyle/>
          <a:p>
            <a:pPr marL="0" indent="0">
              <a:buNone/>
            </a:pPr>
            <a:r>
              <a:rPr lang="en-US" sz="1600" dirty="0"/>
              <a:t>         1) </a:t>
            </a:r>
            <a:r>
              <a:rPr lang="en-US" sz="1600" b="1" dirty="0"/>
              <a:t>The Person Responds “No”:</a:t>
            </a:r>
          </a:p>
          <a:p>
            <a:pPr lvl="1"/>
            <a:r>
              <a:rPr lang="en-US" sz="1600" i="1" dirty="0"/>
              <a:t>“Thanks for talking with me.  Not everyone has had those kinds of experiences.  We just want to identify it if someone has and needs help.” </a:t>
            </a:r>
          </a:p>
          <a:p>
            <a:pPr lvl="1"/>
            <a:r>
              <a:rPr lang="en-US" sz="1600" dirty="0"/>
              <a:t>Make sure the person is comfortable before you disengage.  </a:t>
            </a:r>
          </a:p>
          <a:p>
            <a:pPr marL="457200" lvl="1" indent="0">
              <a:buNone/>
            </a:pPr>
            <a:endParaRPr lang="en-US" sz="1600" dirty="0"/>
          </a:p>
          <a:p>
            <a:pPr marL="457200" lvl="1" indent="0">
              <a:buNone/>
            </a:pPr>
            <a:r>
              <a:rPr lang="en-US" sz="1600" dirty="0"/>
              <a:t>2) </a:t>
            </a:r>
            <a:r>
              <a:rPr lang="en-US" sz="1600" b="1" dirty="0"/>
              <a:t>The Person Responds “Yes”: </a:t>
            </a:r>
          </a:p>
          <a:p>
            <a:pPr lvl="1"/>
            <a:r>
              <a:rPr lang="en-US" sz="1600" i="1" dirty="0"/>
              <a:t>   “Thank you for letting me know that.  I know it can take a lot to talk about those kinds of experiences .  There is 	help available here and at the VA, if you would like that.  There are staff at the VA who specialize in helping with 	these kinds of issues and we can access that care for you. The treatments available these days are state-of-the-	art.”  </a:t>
            </a:r>
          </a:p>
          <a:p>
            <a:pPr lvl="1"/>
            <a:r>
              <a:rPr lang="en-US" sz="1600" i="1" dirty="0"/>
              <a:t>    “Not everyone wants to address these experiences, though, and that is all right, too.  Sometimes people consider  	it a part of the past and do not want to bring it back up again.  What do you think is best for you?  If you want to 	think about it, I am always glad to come back again”. </a:t>
            </a:r>
          </a:p>
          <a:p>
            <a:pPr marL="914400" lvl="2" indent="0">
              <a:buNone/>
            </a:pPr>
            <a:r>
              <a:rPr lang="en-US" sz="1600" i="1" dirty="0"/>
              <a:t>“Are there things we can do here to support you? For example, are there things you want us to know about how these experiences affect you?  Are there things we need to do differently in how we go about your day-to-day care?  If you seem upset, is it helpful for someone to ask you about it?  Or, is it better just to give you “space”?  </a:t>
            </a:r>
          </a:p>
          <a:p>
            <a:pPr marL="914400" lvl="2" indent="0">
              <a:buNone/>
            </a:pPr>
            <a:endParaRPr lang="en-US" sz="1600" dirty="0"/>
          </a:p>
          <a:p>
            <a:pPr marL="914400" lvl="2" indent="0">
              <a:buNone/>
            </a:pPr>
            <a:r>
              <a:rPr lang="en-US" sz="1600" dirty="0"/>
              <a:t>Explain how the Veteran can access immediate support in your given setting if needed urgently.</a:t>
            </a:r>
            <a:endParaRPr lang="en-US" sz="1200" dirty="0"/>
          </a:p>
          <a:p>
            <a:pPr lvl="1"/>
            <a:endParaRPr lang="en-US" dirty="0"/>
          </a:p>
          <a:p>
            <a:pPr lvl="1"/>
            <a:endParaRPr lang="en-US" dirty="0"/>
          </a:p>
        </p:txBody>
      </p:sp>
    </p:spTree>
    <p:extLst>
      <p:ext uri="{BB962C8B-B14F-4D97-AF65-F5344CB8AC3E}">
        <p14:creationId xmlns:p14="http://schemas.microsoft.com/office/powerpoint/2010/main" val="3231014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87D5-95E8-471E-816E-6028DDC34D88}"/>
              </a:ext>
            </a:extLst>
          </p:cNvPr>
          <p:cNvSpPr>
            <a:spLocks noGrp="1"/>
          </p:cNvSpPr>
          <p:nvPr>
            <p:ph type="title"/>
          </p:nvPr>
        </p:nvSpPr>
        <p:spPr>
          <a:xfrm>
            <a:off x="769833" y="18255"/>
            <a:ext cx="10515600" cy="1325563"/>
          </a:xfrm>
        </p:spPr>
        <p:txBody>
          <a:bodyPr/>
          <a:lstStyle/>
          <a:p>
            <a:r>
              <a:rPr lang="en-US" b="1" dirty="0"/>
              <a:t>Scenarios </a:t>
            </a:r>
            <a:r>
              <a:rPr lang="en-US" sz="2400" dirty="0"/>
              <a:t>(continued)</a:t>
            </a:r>
            <a:endParaRPr lang="en-US" dirty="0"/>
          </a:p>
        </p:txBody>
      </p:sp>
      <p:sp>
        <p:nvSpPr>
          <p:cNvPr id="3" name="Content Placeholder 2">
            <a:extLst>
              <a:ext uri="{FF2B5EF4-FFF2-40B4-BE49-F238E27FC236}">
                <a16:creationId xmlns:a16="http://schemas.microsoft.com/office/drawing/2014/main" id="{F959749D-A319-4A2A-B433-3D65FB728BB6}"/>
              </a:ext>
            </a:extLst>
          </p:cNvPr>
          <p:cNvSpPr>
            <a:spLocks noGrp="1"/>
          </p:cNvSpPr>
          <p:nvPr>
            <p:ph idx="1"/>
          </p:nvPr>
        </p:nvSpPr>
        <p:spPr>
          <a:xfrm>
            <a:off x="974933" y="1112443"/>
            <a:ext cx="10515600" cy="4885058"/>
          </a:xfrm>
        </p:spPr>
        <p:txBody>
          <a:bodyPr>
            <a:normAutofit/>
          </a:bodyPr>
          <a:lstStyle/>
          <a:p>
            <a:pPr marL="0" indent="0">
              <a:buNone/>
            </a:pPr>
            <a:r>
              <a:rPr lang="en-US" dirty="0"/>
              <a:t>3) </a:t>
            </a:r>
            <a:r>
              <a:rPr lang="en-US" b="1" dirty="0"/>
              <a:t>Silence: </a:t>
            </a:r>
          </a:p>
          <a:p>
            <a:pPr lvl="1"/>
            <a:r>
              <a:rPr lang="en-US" dirty="0"/>
              <a:t>Can be due to emotional reasons, cognitive reasons, medical reasons, etc.</a:t>
            </a:r>
          </a:p>
          <a:p>
            <a:pPr lvl="1"/>
            <a:r>
              <a:rPr lang="en-US" dirty="0"/>
              <a:t>Sit with the person for a little bit, tolerate the silence, reassure yourself that 	you did not do anything wrong.</a:t>
            </a:r>
          </a:p>
          <a:p>
            <a:pPr lvl="1"/>
            <a:r>
              <a:rPr lang="en-US" dirty="0"/>
              <a:t>After a bit, </a:t>
            </a:r>
            <a:r>
              <a:rPr lang="en-US" i="1" dirty="0"/>
              <a:t>“I know these things can be hard and I don’t mean to push in any 	way.  Would you like me to come back?”</a:t>
            </a:r>
          </a:p>
          <a:p>
            <a:pPr lvl="2"/>
            <a:r>
              <a:rPr lang="en-US" dirty="0"/>
              <a:t>If “Yes”: </a:t>
            </a:r>
          </a:p>
          <a:p>
            <a:pPr lvl="3"/>
            <a:r>
              <a:rPr lang="en-US" i="1" dirty="0"/>
              <a:t>“I’m glad to.  I’ll see you again in _____. “</a:t>
            </a:r>
          </a:p>
          <a:p>
            <a:pPr lvl="3"/>
            <a:r>
              <a:rPr lang="en-US" dirty="0"/>
              <a:t>Make sure the person is comfortable and ok before you go.  </a:t>
            </a:r>
          </a:p>
          <a:p>
            <a:pPr lvl="2"/>
            <a:r>
              <a:rPr lang="en-US" dirty="0"/>
              <a:t>If “No”: </a:t>
            </a:r>
          </a:p>
          <a:p>
            <a:pPr lvl="3"/>
            <a:r>
              <a:rPr lang="en-US" i="1" dirty="0"/>
              <a:t>“That’s all right.  If you change your mind, I am always glad to talk with you.  There is help available through the VA, too, and we can access that for you if you would like”.</a:t>
            </a:r>
          </a:p>
          <a:p>
            <a:pPr lvl="3"/>
            <a:r>
              <a:rPr lang="en-US" dirty="0"/>
              <a:t>Make sure the person is comfortable and ok before you go.</a:t>
            </a:r>
          </a:p>
          <a:p>
            <a:pPr lvl="3"/>
            <a:r>
              <a:rPr lang="en-US" dirty="0"/>
              <a:t>Ensure staff keep a quiet eye on the Veteran for a few days after.</a:t>
            </a:r>
          </a:p>
          <a:p>
            <a:pPr lvl="3"/>
            <a:endParaRPr lang="en-US" dirty="0"/>
          </a:p>
          <a:p>
            <a:pPr lvl="3"/>
            <a:endParaRPr lang="en-US" dirty="0"/>
          </a:p>
        </p:txBody>
      </p:sp>
    </p:spTree>
    <p:extLst>
      <p:ext uri="{BB962C8B-B14F-4D97-AF65-F5344CB8AC3E}">
        <p14:creationId xmlns:p14="http://schemas.microsoft.com/office/powerpoint/2010/main" val="1627714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1108-9589-4C90-817A-5A3F58975A4F}"/>
              </a:ext>
            </a:extLst>
          </p:cNvPr>
          <p:cNvSpPr>
            <a:spLocks noGrp="1"/>
          </p:cNvSpPr>
          <p:nvPr>
            <p:ph type="title"/>
          </p:nvPr>
        </p:nvSpPr>
        <p:spPr/>
        <p:txBody>
          <a:bodyPr/>
          <a:lstStyle/>
          <a:p>
            <a:r>
              <a:rPr lang="en-US" b="1" dirty="0"/>
              <a:t>Scenarios </a:t>
            </a:r>
            <a:r>
              <a:rPr lang="en-US" sz="2400" dirty="0"/>
              <a:t>(continued)</a:t>
            </a:r>
            <a:endParaRPr lang="en-US" dirty="0"/>
          </a:p>
        </p:txBody>
      </p:sp>
      <p:sp>
        <p:nvSpPr>
          <p:cNvPr id="3" name="Content Placeholder 2">
            <a:extLst>
              <a:ext uri="{FF2B5EF4-FFF2-40B4-BE49-F238E27FC236}">
                <a16:creationId xmlns:a16="http://schemas.microsoft.com/office/drawing/2014/main" id="{4B71CA99-B39B-4988-A59E-05950EEE5C41}"/>
              </a:ext>
            </a:extLst>
          </p:cNvPr>
          <p:cNvSpPr>
            <a:spLocks noGrp="1"/>
          </p:cNvSpPr>
          <p:nvPr>
            <p:ph idx="1"/>
          </p:nvPr>
        </p:nvSpPr>
        <p:spPr>
          <a:xfrm>
            <a:off x="838200" y="1458156"/>
            <a:ext cx="10515600" cy="4351338"/>
          </a:xfrm>
        </p:spPr>
        <p:txBody>
          <a:bodyPr>
            <a:normAutofit lnSpcReduction="10000"/>
          </a:bodyPr>
          <a:lstStyle/>
          <a:p>
            <a:r>
              <a:rPr lang="en-US" b="1" dirty="0"/>
              <a:t>The Person Becomes Upset</a:t>
            </a:r>
            <a:r>
              <a:rPr lang="en-US" dirty="0"/>
              <a:t>:</a:t>
            </a:r>
          </a:p>
          <a:p>
            <a:pPr lvl="1"/>
            <a:r>
              <a:rPr lang="en-US" dirty="0"/>
              <a:t>Address any immediate needs that may be contributory: Pain, etc.</a:t>
            </a:r>
          </a:p>
          <a:p>
            <a:pPr lvl="1"/>
            <a:r>
              <a:rPr lang="en-US" i="1" dirty="0"/>
              <a:t>“I know these experiences can be upsetting to think about. Is it best for you to push through?  Or, is it better to leave that topic and just focus on helping you calm and feel better now?”</a:t>
            </a:r>
          </a:p>
          <a:p>
            <a:pPr lvl="1"/>
            <a:r>
              <a:rPr lang="en-US" dirty="0"/>
              <a:t>If the person wants to “push through”, follow the process discussed previously, but also be prepared to provide all needed psychological first aid as well.   </a:t>
            </a:r>
          </a:p>
          <a:p>
            <a:pPr lvl="1"/>
            <a:r>
              <a:rPr lang="en-US" dirty="0"/>
              <a:t>Are there other staff who might be helpful if available (e.g. Nurse, Chaplain, 	etc.), who could respond as well, either at the time or in the future?</a:t>
            </a:r>
          </a:p>
          <a:p>
            <a:pPr lvl="2"/>
            <a:r>
              <a:rPr lang="en-US" i="1" dirty="0"/>
              <a:t>“Would you like me to also ask _______________ to help us as well?”</a:t>
            </a:r>
          </a:p>
          <a:p>
            <a:pPr lvl="2"/>
            <a:r>
              <a:rPr lang="en-US" dirty="0"/>
              <a:t>Engage in calming activities (new topic of conversation, music, TV, relaxation exercise, </a:t>
            </a:r>
            <a:r>
              <a:rPr lang="en-US" dirty="0" err="1"/>
              <a:t>etc</a:t>
            </a:r>
            <a:r>
              <a:rPr lang="en-US" dirty="0"/>
              <a:t>).</a:t>
            </a:r>
          </a:p>
        </p:txBody>
      </p:sp>
    </p:spTree>
    <p:extLst>
      <p:ext uri="{BB962C8B-B14F-4D97-AF65-F5344CB8AC3E}">
        <p14:creationId xmlns:p14="http://schemas.microsoft.com/office/powerpoint/2010/main" val="258156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C3CE-A349-4ACC-A124-B4E519803500}"/>
              </a:ext>
            </a:extLst>
          </p:cNvPr>
          <p:cNvSpPr>
            <a:spLocks noGrp="1"/>
          </p:cNvSpPr>
          <p:nvPr>
            <p:ph type="title"/>
          </p:nvPr>
        </p:nvSpPr>
        <p:spPr/>
        <p:txBody>
          <a:bodyPr/>
          <a:lstStyle/>
          <a:p>
            <a:r>
              <a:rPr lang="en-US" b="1" dirty="0"/>
              <a:t>Care for the Staff</a:t>
            </a:r>
          </a:p>
        </p:txBody>
      </p:sp>
      <p:sp>
        <p:nvSpPr>
          <p:cNvPr id="3" name="Content Placeholder 2">
            <a:extLst>
              <a:ext uri="{FF2B5EF4-FFF2-40B4-BE49-F238E27FC236}">
                <a16:creationId xmlns:a16="http://schemas.microsoft.com/office/drawing/2014/main" id="{721F4A3E-182D-47C5-A4AE-EC8996049439}"/>
              </a:ext>
            </a:extLst>
          </p:cNvPr>
          <p:cNvSpPr>
            <a:spLocks noGrp="1"/>
          </p:cNvSpPr>
          <p:nvPr>
            <p:ph idx="1"/>
          </p:nvPr>
        </p:nvSpPr>
        <p:spPr/>
        <p:txBody>
          <a:bodyPr/>
          <a:lstStyle/>
          <a:p>
            <a:r>
              <a:rPr lang="en-US" dirty="0"/>
              <a:t>Always remember that these are painful topics to discuss and staff members can feel that, especially over time as they talk to more and more Veterans.</a:t>
            </a:r>
          </a:p>
          <a:p>
            <a:endParaRPr lang="en-US" dirty="0"/>
          </a:p>
          <a:p>
            <a:r>
              <a:rPr lang="en-US" dirty="0"/>
              <a:t>Get the support you need.</a:t>
            </a:r>
          </a:p>
        </p:txBody>
      </p:sp>
    </p:spTree>
    <p:extLst>
      <p:ext uri="{BB962C8B-B14F-4D97-AF65-F5344CB8AC3E}">
        <p14:creationId xmlns:p14="http://schemas.microsoft.com/office/powerpoint/2010/main" val="2460069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D3A-DA67-F845-BF0B-DC7D1949A108}"/>
              </a:ext>
            </a:extLst>
          </p:cNvPr>
          <p:cNvSpPr>
            <a:spLocks noGrp="1"/>
          </p:cNvSpPr>
          <p:nvPr>
            <p:ph type="title"/>
          </p:nvPr>
        </p:nvSpPr>
        <p:spPr/>
        <p:txBody>
          <a:bodyPr/>
          <a:lstStyle/>
          <a:p>
            <a:pPr>
              <a:defRPr/>
            </a:pPr>
            <a:r>
              <a:rPr lang="en-US" dirty="0"/>
              <a:t>Assessment</a:t>
            </a:r>
            <a:endParaRPr lang="en-US" dirty="0">
              <a:solidFill>
                <a:srgbClr val="FF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F0D2-F949-4A72-BC96-924F79C7BAB2}"/>
              </a:ext>
            </a:extLst>
          </p:cNvPr>
          <p:cNvSpPr>
            <a:spLocks noGrp="1"/>
          </p:cNvSpPr>
          <p:nvPr>
            <p:ph type="title"/>
          </p:nvPr>
        </p:nvSpPr>
        <p:spPr/>
        <p:txBody>
          <a:bodyPr/>
          <a:lstStyle/>
          <a:p>
            <a:r>
              <a:rPr lang="en-US" dirty="0"/>
              <a:t>Polling questions</a:t>
            </a:r>
          </a:p>
        </p:txBody>
      </p:sp>
      <p:sp>
        <p:nvSpPr>
          <p:cNvPr id="4" name="Date Placeholder 3">
            <a:extLst>
              <a:ext uri="{FF2B5EF4-FFF2-40B4-BE49-F238E27FC236}">
                <a16:creationId xmlns:a16="http://schemas.microsoft.com/office/drawing/2014/main" id="{B97116DF-7457-48FE-BF2C-EDAC26F0309D}"/>
              </a:ext>
            </a:extLst>
          </p:cNvPr>
          <p:cNvSpPr>
            <a:spLocks noGrp="1"/>
          </p:cNvSpPr>
          <p:nvPr>
            <p:ph type="dt" sz="half" idx="10"/>
          </p:nvPr>
        </p:nvSpPr>
        <p:spPr/>
        <p:txBody>
          <a:bodyPr/>
          <a:lstStyle/>
          <a:p>
            <a:fld id="{CE20534D-1BC2-4D6D-8FD8-6AC09A51E0AA}" type="datetime1">
              <a:rPr lang="en-US" smtClean="0"/>
              <a:t>11/16/2021</a:t>
            </a:fld>
            <a:endParaRPr lang="en-US" dirty="0"/>
          </a:p>
        </p:txBody>
      </p:sp>
      <p:sp>
        <p:nvSpPr>
          <p:cNvPr id="5" name="Footer Placeholder 4">
            <a:extLst>
              <a:ext uri="{FF2B5EF4-FFF2-40B4-BE49-F238E27FC236}">
                <a16:creationId xmlns:a16="http://schemas.microsoft.com/office/drawing/2014/main" id="{A0BE1CF4-2239-40D6-AB68-0C68BC6B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8F098-1396-46C9-A09F-081E316FD434}"/>
              </a:ext>
            </a:extLst>
          </p:cNvPr>
          <p:cNvSpPr>
            <a:spLocks noGrp="1"/>
          </p:cNvSpPr>
          <p:nvPr>
            <p:ph type="sldNum" sz="quarter" idx="12"/>
          </p:nvPr>
        </p:nvSpPr>
        <p:spPr/>
        <p:txBody>
          <a:bodyPr/>
          <a:lstStyle/>
          <a:p>
            <a:fld id="{CBCFB47B-7840-4A25-870C-4F07B1E913FF}" type="slidenum">
              <a:rPr lang="en-US" smtClean="0"/>
              <a:t>3</a:t>
            </a:fld>
            <a:endParaRPr lang="en-US"/>
          </a:p>
        </p:txBody>
      </p:sp>
      <p:sp>
        <p:nvSpPr>
          <p:cNvPr id="8" name="Content Placeholder 7">
            <a:extLst>
              <a:ext uri="{FF2B5EF4-FFF2-40B4-BE49-F238E27FC236}">
                <a16:creationId xmlns:a16="http://schemas.microsoft.com/office/drawing/2014/main" id="{F351ADA2-AA0E-484E-931A-F8ECEE23260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05148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1" y="198438"/>
            <a:ext cx="8304213" cy="487362"/>
          </a:xfrm>
        </p:spPr>
        <p:txBody>
          <a:bodyPr/>
          <a:lstStyle/>
          <a:p>
            <a:r>
              <a:rPr lang="en-US" sz="2400" dirty="0">
                <a:latin typeface="Georgia" panose="02040502050405020303" pitchFamily="18" charset="0"/>
                <a:cs typeface="Gautami" panose="020B0502040204020203" pitchFamily="34" charset="0"/>
              </a:rPr>
              <a:t>PTSD Screening and Symptom severity</a:t>
            </a:r>
          </a:p>
        </p:txBody>
      </p:sp>
      <p:graphicFrame>
        <p:nvGraphicFramePr>
          <p:cNvPr id="3" name="Diagram 2"/>
          <p:cNvGraphicFramePr/>
          <p:nvPr>
            <p:extLst>
              <p:ext uri="{D42A27DB-BD31-4B8C-83A1-F6EECF244321}">
                <p14:modId xmlns:p14="http://schemas.microsoft.com/office/powerpoint/2010/main" val="1247505453"/>
              </p:ext>
            </p:extLst>
          </p:nvPr>
        </p:nvGraphicFramePr>
        <p:xfrm>
          <a:off x="1569720" y="1537156"/>
          <a:ext cx="80772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46C87F8-8766-451E-A2D4-21BCB3CC864D}"/>
              </a:ext>
            </a:extLst>
          </p:cNvPr>
          <p:cNvSpPr txBox="1"/>
          <p:nvPr/>
        </p:nvSpPr>
        <p:spPr>
          <a:xfrm>
            <a:off x="1866900" y="4898648"/>
            <a:ext cx="8799514" cy="923330"/>
          </a:xfrm>
          <a:prstGeom prst="rect">
            <a:avLst/>
          </a:prstGeom>
          <a:noFill/>
        </p:spPr>
        <p:txBody>
          <a:bodyPr wrap="square" rtlCol="0">
            <a:spAutoFit/>
          </a:bodyPr>
          <a:lstStyle/>
          <a:p>
            <a:r>
              <a:rPr lang="en-US" b="1" dirty="0">
                <a:latin typeface="Georgia" panose="02040502050405020303" pitchFamily="18" charset="0"/>
              </a:rPr>
              <a:t>PC-PTSD-5: </a:t>
            </a:r>
            <a:r>
              <a:rPr lang="en-US" u="sng" dirty="0">
                <a:latin typeface="Georgia" panose="02040502050405020303" pitchFamily="18" charset="0"/>
                <a:hlinkClick r:id="rId8"/>
              </a:rPr>
              <a:t>www.ptsd.va.gov/professional/assessment/screens/pc-ptsd.asp</a:t>
            </a:r>
          </a:p>
          <a:p>
            <a:r>
              <a:rPr lang="en-US" b="1" dirty="0">
                <a:latin typeface="Georgia" panose="02040502050405020303" pitchFamily="18" charset="0"/>
              </a:rPr>
              <a:t>PCL-5: </a:t>
            </a:r>
            <a:r>
              <a:rPr lang="en-US" u="sng" dirty="0">
                <a:latin typeface="Georgia" panose="02040502050405020303" pitchFamily="18" charset="0"/>
                <a:hlinkClick r:id="rId9"/>
              </a:rPr>
              <a:t>www.ptsd.va.gov/professional/assessment/adult-sr/ptsd-checklist.asp</a:t>
            </a:r>
            <a:endParaRPr lang="en-US" u="sng" dirty="0">
              <a:latin typeface="Georgia" panose="02040502050405020303" pitchFamily="18" charset="0"/>
            </a:endParaRPr>
          </a:p>
          <a:p>
            <a:r>
              <a:rPr lang="en-US" b="1" dirty="0">
                <a:latin typeface="Georgia" panose="02040502050405020303" pitchFamily="18" charset="0"/>
              </a:rPr>
              <a:t>Life Events Checklist</a:t>
            </a:r>
            <a:r>
              <a:rPr lang="en-US" sz="1400" dirty="0">
                <a:solidFill>
                  <a:schemeClr val="tx2"/>
                </a:solidFill>
                <a:latin typeface="Georgia" panose="02040502050405020303" pitchFamily="18" charset="0"/>
              </a:rPr>
              <a:t>: </a:t>
            </a:r>
            <a:r>
              <a:rPr lang="en-US" sz="1050" dirty="0">
                <a:solidFill>
                  <a:schemeClr val="tx2"/>
                </a:solidFill>
                <a:latin typeface="Georgia" panose="02040502050405020303" pitchFamily="18" charset="0"/>
                <a:hlinkClick r:id="rId10"/>
              </a:rPr>
              <a:t>https://www.ptsd.va.gov/professional/assessment/te-measures/life_events_checklist.asp</a:t>
            </a:r>
            <a:r>
              <a:rPr lang="en-US" sz="1050" dirty="0">
                <a:solidFill>
                  <a:schemeClr val="tx2"/>
                </a:solidFill>
                <a:latin typeface="Georgia" panose="02040502050405020303" pitchFamily="18" charset="0"/>
              </a:rPr>
              <a:t> </a:t>
            </a:r>
          </a:p>
        </p:txBody>
      </p:sp>
      <p:sp>
        <p:nvSpPr>
          <p:cNvPr id="7" name="Slide Number Placeholder 3">
            <a:extLst>
              <a:ext uri="{FF2B5EF4-FFF2-40B4-BE49-F238E27FC236}">
                <a16:creationId xmlns:a16="http://schemas.microsoft.com/office/drawing/2014/main" id="{B162E1E4-D3F7-4157-A879-2388DAF99DA5}"/>
              </a:ext>
            </a:extLst>
          </p:cNvPr>
          <p:cNvSpPr txBox="1">
            <a:spLocks/>
          </p:cNvSpPr>
          <p:nvPr/>
        </p:nvSpPr>
        <p:spPr>
          <a:xfrm>
            <a:off x="8077200" y="6553200"/>
            <a:ext cx="2133600" cy="3048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bg1"/>
                </a:solidFill>
                <a:latin typeface="Arial"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lgn="r"/>
            <a:fld id="{7D289494-1986-4CB1-B52D-544AF26A9464}" type="slidenum">
              <a:rPr lang="en-US" altLang="en-US"/>
              <a:pPr algn="r"/>
              <a:t>30</a:t>
            </a:fld>
            <a:endParaRPr lang="en-US" altLang="en-US" dirty="0"/>
          </a:p>
        </p:txBody>
      </p:sp>
      <p:sp>
        <p:nvSpPr>
          <p:cNvPr id="4" name="TextBox 3">
            <a:extLst>
              <a:ext uri="{FF2B5EF4-FFF2-40B4-BE49-F238E27FC236}">
                <a16:creationId xmlns:a16="http://schemas.microsoft.com/office/drawing/2014/main" id="{D0FE606A-DA3F-4AD7-82A7-D01729340572}"/>
              </a:ext>
            </a:extLst>
          </p:cNvPr>
          <p:cNvSpPr txBox="1"/>
          <p:nvPr/>
        </p:nvSpPr>
        <p:spPr>
          <a:xfrm>
            <a:off x="1569721" y="465148"/>
            <a:ext cx="8077199" cy="584775"/>
          </a:xfrm>
          <a:prstGeom prst="rect">
            <a:avLst/>
          </a:prstGeom>
          <a:noFill/>
        </p:spPr>
        <p:txBody>
          <a:bodyPr wrap="square" rtlCol="0">
            <a:spAutoFit/>
          </a:bodyPr>
          <a:lstStyle/>
          <a:p>
            <a:r>
              <a:rPr lang="en-US" sz="3200" dirty="0"/>
              <a:t>Selected Validated PTSD Instruments</a:t>
            </a:r>
          </a:p>
        </p:txBody>
      </p:sp>
    </p:spTree>
    <p:extLst>
      <p:ext uri="{BB962C8B-B14F-4D97-AF65-F5344CB8AC3E}">
        <p14:creationId xmlns:p14="http://schemas.microsoft.com/office/powerpoint/2010/main" val="2380427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46337"/>
            <a:ext cx="8304213" cy="487362"/>
          </a:xfrm>
        </p:spPr>
        <p:txBody>
          <a:bodyPr>
            <a:noAutofit/>
          </a:bodyPr>
          <a:lstStyle/>
          <a:p>
            <a:r>
              <a:rPr lang="en-US" sz="3600" dirty="0">
                <a:solidFill>
                  <a:schemeClr val="tx1"/>
                </a:solidFill>
                <a:latin typeface="Georgia" panose="02040502050405020303" pitchFamily="18" charset="0"/>
                <a:cs typeface="Gautami" panose="020B0502040204020203" pitchFamily="34" charset="0"/>
              </a:rPr>
              <a:t>PC-PTSD-5</a:t>
            </a:r>
          </a:p>
        </p:txBody>
      </p:sp>
      <p:graphicFrame>
        <p:nvGraphicFramePr>
          <p:cNvPr id="5" name="Table 4"/>
          <p:cNvGraphicFramePr>
            <a:graphicFrameLocks noGrp="1"/>
          </p:cNvGraphicFramePr>
          <p:nvPr>
            <p:extLst>
              <p:ext uri="{D42A27DB-BD31-4B8C-83A1-F6EECF244321}">
                <p14:modId xmlns:p14="http://schemas.microsoft.com/office/powerpoint/2010/main" val="3936485981"/>
              </p:ext>
            </p:extLst>
          </p:nvPr>
        </p:nvGraphicFramePr>
        <p:xfrm>
          <a:off x="861060" y="797688"/>
          <a:ext cx="10180320" cy="4940172"/>
        </p:xfrm>
        <a:graphic>
          <a:graphicData uri="http://schemas.openxmlformats.org/drawingml/2006/table">
            <a:tbl>
              <a:tblPr firstRow="1" bandRow="1">
                <a:tableStyleId>{5C22544A-7EE6-4342-B048-85BDC9FD1C3A}</a:tableStyleId>
              </a:tblPr>
              <a:tblGrid>
                <a:gridCol w="10180320">
                  <a:extLst>
                    <a:ext uri="{9D8B030D-6E8A-4147-A177-3AD203B41FA5}">
                      <a16:colId xmlns:a16="http://schemas.microsoft.com/office/drawing/2014/main" val="20000"/>
                    </a:ext>
                  </a:extLst>
                </a:gridCol>
              </a:tblGrid>
              <a:tr h="4940172">
                <a:tc>
                  <a:txBody>
                    <a:bodyPr/>
                    <a:lstStyle/>
                    <a:p>
                      <a:r>
                        <a:rPr lang="en-US" sz="2800" b="1" i="0" kern="1200" dirty="0">
                          <a:solidFill>
                            <a:schemeClr val="lt1"/>
                          </a:solidFill>
                          <a:effectLst/>
                          <a:latin typeface="+mn-lt"/>
                          <a:ea typeface="+mn-ea"/>
                          <a:cs typeface="+mn-cs"/>
                        </a:rPr>
                        <a:t>In the past month, have you...</a:t>
                      </a:r>
                    </a:p>
                    <a:p>
                      <a:endParaRPr lang="en-US" sz="2800" b="0" i="0" kern="1200" dirty="0">
                        <a:solidFill>
                          <a:schemeClr val="lt1"/>
                        </a:solidFill>
                        <a:effectLst/>
                        <a:latin typeface="+mn-lt"/>
                        <a:ea typeface="+mn-ea"/>
                        <a:cs typeface="+mn-cs"/>
                      </a:endParaRPr>
                    </a:p>
                    <a:p>
                      <a:pPr marL="514350" indent="-514350">
                        <a:spcBef>
                          <a:spcPts val="0"/>
                        </a:spcBef>
                        <a:spcAft>
                          <a:spcPts val="600"/>
                        </a:spcAft>
                        <a:buFont typeface="+mj-lt"/>
                        <a:buAutoNum type="arabicPeriod"/>
                      </a:pPr>
                      <a:r>
                        <a:rPr lang="en-US" sz="2400" b="0" i="0" kern="1200" dirty="0">
                          <a:solidFill>
                            <a:schemeClr val="lt1"/>
                          </a:solidFill>
                          <a:effectLst/>
                          <a:latin typeface="+mn-lt"/>
                          <a:ea typeface="+mn-ea"/>
                          <a:cs typeface="+mn-cs"/>
                        </a:rPr>
                        <a:t>Had nightmares about the event(s) or thought about the event(s) when you did not want to? YES/NO</a:t>
                      </a:r>
                    </a:p>
                    <a:p>
                      <a:pPr marL="514350" indent="-514350">
                        <a:spcBef>
                          <a:spcPts val="0"/>
                        </a:spcBef>
                        <a:spcAft>
                          <a:spcPts val="600"/>
                        </a:spcAft>
                        <a:buFont typeface="+mj-lt"/>
                        <a:buAutoNum type="arabicPeriod"/>
                      </a:pPr>
                      <a:r>
                        <a:rPr lang="en-US" sz="2400" b="0" i="0" kern="1200" dirty="0">
                          <a:solidFill>
                            <a:schemeClr val="lt1"/>
                          </a:solidFill>
                          <a:effectLst/>
                          <a:latin typeface="+mn-lt"/>
                          <a:ea typeface="+mn-ea"/>
                          <a:cs typeface="+mn-cs"/>
                        </a:rPr>
                        <a:t>Tried hard not to think about the event(s) or went out of your way to avoid situations that reminded you of the event(s)? YES/NO</a:t>
                      </a:r>
                    </a:p>
                    <a:p>
                      <a:pPr marL="514350" indent="-514350">
                        <a:spcBef>
                          <a:spcPts val="0"/>
                        </a:spcBef>
                        <a:spcAft>
                          <a:spcPts val="600"/>
                        </a:spcAft>
                        <a:buFont typeface="+mj-lt"/>
                        <a:buAutoNum type="arabicPeriod"/>
                      </a:pPr>
                      <a:r>
                        <a:rPr lang="en-US" sz="2400" b="0" i="0" kern="1200" dirty="0">
                          <a:solidFill>
                            <a:schemeClr val="lt1"/>
                          </a:solidFill>
                          <a:effectLst/>
                          <a:latin typeface="+mn-lt"/>
                          <a:ea typeface="+mn-ea"/>
                          <a:cs typeface="+mn-cs"/>
                        </a:rPr>
                        <a:t>Been constantly on guard, watchful, or easily startled? YES/NO</a:t>
                      </a:r>
                    </a:p>
                    <a:p>
                      <a:pPr marL="514350" indent="-514350">
                        <a:spcBef>
                          <a:spcPts val="0"/>
                        </a:spcBef>
                        <a:spcAft>
                          <a:spcPts val="600"/>
                        </a:spcAft>
                        <a:buFont typeface="+mj-lt"/>
                        <a:buAutoNum type="arabicPeriod"/>
                      </a:pPr>
                      <a:r>
                        <a:rPr lang="en-US" sz="2400" b="0" i="0" kern="1200" dirty="0">
                          <a:solidFill>
                            <a:schemeClr val="lt1"/>
                          </a:solidFill>
                          <a:effectLst/>
                          <a:latin typeface="+mn-lt"/>
                          <a:ea typeface="+mn-ea"/>
                          <a:cs typeface="+mn-cs"/>
                        </a:rPr>
                        <a:t>Felt numb or detached from people, activities, or your surroundings? YES / NO</a:t>
                      </a:r>
                    </a:p>
                    <a:p>
                      <a:pPr marL="514350" indent="-514350">
                        <a:spcBef>
                          <a:spcPts val="0"/>
                        </a:spcBef>
                        <a:spcAft>
                          <a:spcPts val="600"/>
                        </a:spcAft>
                        <a:buFont typeface="+mj-lt"/>
                        <a:buAutoNum type="arabicPeriod"/>
                      </a:pPr>
                      <a:r>
                        <a:rPr lang="en-US" sz="2400" b="0" i="0" kern="1200" dirty="0">
                          <a:solidFill>
                            <a:schemeClr val="lt1"/>
                          </a:solidFill>
                          <a:effectLst/>
                          <a:latin typeface="+mn-lt"/>
                          <a:ea typeface="+mn-ea"/>
                          <a:cs typeface="+mn-cs"/>
                        </a:rPr>
                        <a:t>Felt guilty or unable to stop blaming yourself or others for the event(s) or any problems the event(s) may have caused? YES/NO</a:t>
                      </a:r>
                    </a:p>
                  </a:txBody>
                  <a:tcPr>
                    <a:solidFill>
                      <a:srgbClr val="00B050"/>
                    </a:solidFill>
                  </a:tcPr>
                </a:tc>
                <a:extLst>
                  <a:ext uri="{0D108BD9-81ED-4DB2-BD59-A6C34878D82A}">
                    <a16:rowId xmlns:a16="http://schemas.microsoft.com/office/drawing/2014/main" val="10000"/>
                  </a:ext>
                </a:extLst>
              </a:tr>
            </a:tbl>
          </a:graphicData>
        </a:graphic>
      </p:graphicFrame>
      <p:sp>
        <p:nvSpPr>
          <p:cNvPr id="7" name="Slide Number Placeholder 3">
            <a:extLst>
              <a:ext uri="{FF2B5EF4-FFF2-40B4-BE49-F238E27FC236}">
                <a16:creationId xmlns:a16="http://schemas.microsoft.com/office/drawing/2014/main" id="{B162E1E4-D3F7-4157-A879-2388DAF99DA5}"/>
              </a:ext>
            </a:extLst>
          </p:cNvPr>
          <p:cNvSpPr txBox="1">
            <a:spLocks/>
          </p:cNvSpPr>
          <p:nvPr/>
        </p:nvSpPr>
        <p:spPr>
          <a:xfrm>
            <a:off x="8077200" y="6553200"/>
            <a:ext cx="2133600" cy="3048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bg1"/>
                </a:solidFill>
                <a:latin typeface="Arial"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lgn="r"/>
            <a:fld id="{7D289494-1986-4CB1-B52D-544AF26A9464}" type="slidenum">
              <a:rPr lang="en-US" altLang="en-US"/>
              <a:pPr algn="r"/>
              <a:t>31</a:t>
            </a:fld>
            <a:endParaRPr lang="en-US" altLang="en-US" dirty="0"/>
          </a:p>
        </p:txBody>
      </p:sp>
    </p:spTree>
    <p:extLst>
      <p:ext uri="{BB962C8B-B14F-4D97-AF65-F5344CB8AC3E}">
        <p14:creationId xmlns:p14="http://schemas.microsoft.com/office/powerpoint/2010/main" val="2046418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198438"/>
            <a:ext cx="8304213" cy="487362"/>
          </a:xfrm>
        </p:spPr>
        <p:txBody>
          <a:bodyPr>
            <a:noAutofit/>
          </a:bodyPr>
          <a:lstStyle/>
          <a:p>
            <a:r>
              <a:rPr lang="en-US" sz="4000" dirty="0">
                <a:solidFill>
                  <a:schemeClr val="tx1"/>
                </a:solidFill>
                <a:latin typeface="Georgia" panose="02040502050405020303" pitchFamily="18" charset="0"/>
                <a:cs typeface="Gautami" panose="020B0502040204020203" pitchFamily="34" charset="0"/>
              </a:rPr>
              <a:t>Moral injury assessment</a:t>
            </a:r>
          </a:p>
        </p:txBody>
      </p:sp>
      <p:graphicFrame>
        <p:nvGraphicFramePr>
          <p:cNvPr id="5" name="Table 4"/>
          <p:cNvGraphicFramePr>
            <a:graphicFrameLocks noGrp="1"/>
          </p:cNvGraphicFramePr>
          <p:nvPr/>
        </p:nvGraphicFramePr>
        <p:xfrm>
          <a:off x="1714500" y="1077786"/>
          <a:ext cx="8763000" cy="1289304"/>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20000"/>
                    </a:ext>
                  </a:extLst>
                </a:gridCol>
              </a:tblGrid>
              <a:tr h="1289304">
                <a:tc>
                  <a:txBody>
                    <a:bodyPr/>
                    <a:lstStyle/>
                    <a:p>
                      <a:r>
                        <a:rPr lang="en-US" sz="2800" b="1" i="0" kern="1200" dirty="0">
                          <a:solidFill>
                            <a:schemeClr val="lt1"/>
                          </a:solidFill>
                          <a:effectLst/>
                          <a:latin typeface="+mn-lt"/>
                          <a:ea typeface="+mn-ea"/>
                          <a:cs typeface="+mn-cs"/>
                        </a:rPr>
                        <a:t>Less consensus in this area </a:t>
                      </a:r>
                      <a:endParaRPr lang="en-US" sz="2800" b="0" i="0" kern="1200" dirty="0">
                        <a:solidFill>
                          <a:schemeClr val="lt1"/>
                        </a:solidFill>
                        <a:effectLst/>
                        <a:latin typeface="+mn-lt"/>
                        <a:ea typeface="+mn-ea"/>
                        <a:cs typeface="+mn-cs"/>
                      </a:endParaRPr>
                    </a:p>
                  </a:txBody>
                  <a:tcPr>
                    <a:solidFill>
                      <a:srgbClr val="00B050"/>
                    </a:solidFill>
                  </a:tcPr>
                </a:tc>
                <a:extLst>
                  <a:ext uri="{0D108BD9-81ED-4DB2-BD59-A6C34878D82A}">
                    <a16:rowId xmlns:a16="http://schemas.microsoft.com/office/drawing/2014/main" val="10000"/>
                  </a:ext>
                </a:extLst>
              </a:tr>
            </a:tbl>
          </a:graphicData>
        </a:graphic>
      </p:graphicFrame>
      <p:sp>
        <p:nvSpPr>
          <p:cNvPr id="7" name="Slide Number Placeholder 3">
            <a:extLst>
              <a:ext uri="{FF2B5EF4-FFF2-40B4-BE49-F238E27FC236}">
                <a16:creationId xmlns:a16="http://schemas.microsoft.com/office/drawing/2014/main" id="{B162E1E4-D3F7-4157-A879-2388DAF99DA5}"/>
              </a:ext>
            </a:extLst>
          </p:cNvPr>
          <p:cNvSpPr txBox="1">
            <a:spLocks/>
          </p:cNvSpPr>
          <p:nvPr/>
        </p:nvSpPr>
        <p:spPr>
          <a:xfrm>
            <a:off x="8077200" y="6553200"/>
            <a:ext cx="2133600" cy="3048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bg1"/>
                </a:solidFill>
                <a:latin typeface="Arial"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lgn="r"/>
            <a:fld id="{7D289494-1986-4CB1-B52D-544AF26A9464}" type="slidenum">
              <a:rPr lang="en-US" altLang="en-US"/>
              <a:pPr algn="r"/>
              <a:t>32</a:t>
            </a:fld>
            <a:endParaRPr lang="en-US" altLang="en-US" dirty="0"/>
          </a:p>
        </p:txBody>
      </p:sp>
    </p:spTree>
    <p:extLst>
      <p:ext uri="{BB962C8B-B14F-4D97-AF65-F5344CB8AC3E}">
        <p14:creationId xmlns:p14="http://schemas.microsoft.com/office/powerpoint/2010/main" val="2686444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439" y="67533"/>
            <a:ext cx="8304213" cy="487362"/>
          </a:xfrm>
        </p:spPr>
        <p:txBody>
          <a:bodyPr/>
          <a:lstStyle/>
          <a:p>
            <a:r>
              <a:rPr lang="en-US" altLang="en-US" sz="2800" b="1" dirty="0">
                <a:solidFill>
                  <a:schemeClr val="tx1"/>
                </a:solidFill>
              </a:rPr>
              <a:t>Moral Injury Events Scale </a:t>
            </a:r>
            <a:r>
              <a:rPr lang="en-US" altLang="en-US" sz="1200" b="1" dirty="0">
                <a:solidFill>
                  <a:schemeClr val="tx1"/>
                </a:solidFill>
              </a:rPr>
              <a:t>(Nash et al., 2013)</a:t>
            </a:r>
            <a:endParaRPr lang="en-US" sz="2400" dirty="0">
              <a:solidFill>
                <a:schemeClr val="tx1"/>
              </a:solidFill>
              <a:latin typeface="Georgia" panose="02040502050405020303" pitchFamily="18" charset="0"/>
              <a:cs typeface="Gautami" panose="020B05020402040202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46922657"/>
              </p:ext>
            </p:extLst>
          </p:nvPr>
        </p:nvGraphicFramePr>
        <p:xfrm>
          <a:off x="1234439" y="620745"/>
          <a:ext cx="8763000" cy="5018214"/>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20000"/>
                    </a:ext>
                  </a:extLst>
                </a:gridCol>
              </a:tblGrid>
              <a:tr h="5018214">
                <a:tc>
                  <a:txBody>
                    <a:bodyPr/>
                    <a:lstStyle/>
                    <a:p>
                      <a:endParaRPr lang="en-US" sz="2800" b="0" i="0" kern="1200" dirty="0">
                        <a:solidFill>
                          <a:schemeClr val="lt1"/>
                        </a:solidFill>
                        <a:effectLst/>
                        <a:latin typeface="+mn-lt"/>
                        <a:ea typeface="+mn-ea"/>
                        <a:cs typeface="+mn-cs"/>
                      </a:endParaRPr>
                    </a:p>
                  </a:txBody>
                  <a:tcPr>
                    <a:solidFill>
                      <a:srgbClr val="00B050"/>
                    </a:solidFill>
                  </a:tcPr>
                </a:tc>
                <a:extLst>
                  <a:ext uri="{0D108BD9-81ED-4DB2-BD59-A6C34878D82A}">
                    <a16:rowId xmlns:a16="http://schemas.microsoft.com/office/drawing/2014/main" val="10000"/>
                  </a:ext>
                </a:extLst>
              </a:tr>
            </a:tbl>
          </a:graphicData>
        </a:graphic>
      </p:graphicFrame>
      <p:sp>
        <p:nvSpPr>
          <p:cNvPr id="7" name="Slide Number Placeholder 3">
            <a:extLst>
              <a:ext uri="{FF2B5EF4-FFF2-40B4-BE49-F238E27FC236}">
                <a16:creationId xmlns:a16="http://schemas.microsoft.com/office/drawing/2014/main" id="{B162E1E4-D3F7-4157-A879-2388DAF99DA5}"/>
              </a:ext>
            </a:extLst>
          </p:cNvPr>
          <p:cNvSpPr txBox="1">
            <a:spLocks/>
          </p:cNvSpPr>
          <p:nvPr/>
        </p:nvSpPr>
        <p:spPr>
          <a:xfrm>
            <a:off x="8077200" y="6553200"/>
            <a:ext cx="2133600" cy="3048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bg1"/>
                </a:solidFill>
                <a:latin typeface="Arial"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lgn="r"/>
            <a:fld id="{7D289494-1986-4CB1-B52D-544AF26A9464}" type="slidenum">
              <a:rPr lang="en-US" altLang="en-US"/>
              <a:pPr algn="r"/>
              <a:t>33</a:t>
            </a:fld>
            <a:endParaRPr lang="en-US" altLang="en-US" dirty="0"/>
          </a:p>
        </p:txBody>
      </p:sp>
      <p:sp>
        <p:nvSpPr>
          <p:cNvPr id="6" name="Content Placeholder 2">
            <a:extLst>
              <a:ext uri="{FF2B5EF4-FFF2-40B4-BE49-F238E27FC236}">
                <a16:creationId xmlns:a16="http://schemas.microsoft.com/office/drawing/2014/main" id="{B7C89D0B-62A3-4E83-B35A-3400DA5DE03E}"/>
              </a:ext>
            </a:extLst>
          </p:cNvPr>
          <p:cNvSpPr>
            <a:spLocks noGrp="1" noChangeArrowheads="1"/>
          </p:cNvSpPr>
          <p:nvPr>
            <p:ph idx="1"/>
          </p:nvPr>
        </p:nvSpPr>
        <p:spPr>
          <a:xfrm>
            <a:off x="1733549" y="1108107"/>
            <a:ext cx="7764779" cy="3977640"/>
          </a:xfrm>
        </p:spPr>
        <p:txBody>
          <a:bodyPr/>
          <a:lstStyle/>
          <a:p>
            <a:r>
              <a:rPr lang="en-US" altLang="en-US" dirty="0">
                <a:solidFill>
                  <a:srgbClr val="FFFF00"/>
                </a:solidFill>
              </a:rPr>
              <a:t>Perpetration Other Subscale</a:t>
            </a:r>
          </a:p>
          <a:p>
            <a:pPr lvl="1"/>
            <a:r>
              <a:rPr lang="en-US" altLang="en-US" dirty="0"/>
              <a:t>I saw things that were morally wrong</a:t>
            </a:r>
          </a:p>
          <a:p>
            <a:r>
              <a:rPr lang="en-US" altLang="en-US" dirty="0">
                <a:solidFill>
                  <a:srgbClr val="FFFF00"/>
                </a:solidFill>
              </a:rPr>
              <a:t>Perpetration Self Subscale</a:t>
            </a:r>
          </a:p>
          <a:p>
            <a:pPr lvl="1"/>
            <a:r>
              <a:rPr lang="en-US" altLang="en-US" dirty="0"/>
              <a:t>I am troubled by having acted in ways that violated my own morals or values</a:t>
            </a:r>
          </a:p>
          <a:p>
            <a:pPr lvl="1"/>
            <a:r>
              <a:rPr lang="en-US" altLang="en-US" dirty="0"/>
              <a:t>I violated my own morals by failing to do something that I felt I should have done</a:t>
            </a:r>
          </a:p>
          <a:p>
            <a:r>
              <a:rPr lang="en-US" altLang="en-US" dirty="0">
                <a:solidFill>
                  <a:srgbClr val="FFFF00"/>
                </a:solidFill>
              </a:rPr>
              <a:t>Betrayal Subscale</a:t>
            </a:r>
          </a:p>
          <a:p>
            <a:pPr lvl="1"/>
            <a:r>
              <a:rPr lang="en-US" altLang="en-US" dirty="0"/>
              <a:t>I feel betrayed by leaders who I once trusted</a:t>
            </a:r>
          </a:p>
          <a:p>
            <a:endParaRPr lang="en-US" altLang="en-US" dirty="0"/>
          </a:p>
          <a:p>
            <a:pPr marL="0" indent="0">
              <a:buNone/>
            </a:pPr>
            <a:endParaRPr lang="en-US" altLang="en-US" dirty="0"/>
          </a:p>
          <a:p>
            <a:endParaRPr lang="en-US" altLang="en-US" dirty="0"/>
          </a:p>
          <a:p>
            <a:endParaRPr lang="en-US" altLang="en-US" dirty="0"/>
          </a:p>
        </p:txBody>
      </p:sp>
    </p:spTree>
    <p:extLst>
      <p:ext uri="{BB962C8B-B14F-4D97-AF65-F5344CB8AC3E}">
        <p14:creationId xmlns:p14="http://schemas.microsoft.com/office/powerpoint/2010/main" val="406613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D3A-DA67-F845-BF0B-DC7D1949A108}"/>
              </a:ext>
            </a:extLst>
          </p:cNvPr>
          <p:cNvSpPr>
            <a:spLocks noGrp="1"/>
          </p:cNvSpPr>
          <p:nvPr>
            <p:ph type="title"/>
          </p:nvPr>
        </p:nvSpPr>
        <p:spPr/>
        <p:txBody>
          <a:bodyPr/>
          <a:lstStyle/>
          <a:p>
            <a:pPr>
              <a:defRPr/>
            </a:pPr>
            <a:r>
              <a:rPr lang="en-US" dirty="0"/>
              <a:t>When to refer?</a:t>
            </a:r>
          </a:p>
        </p:txBody>
      </p:sp>
    </p:spTree>
    <p:extLst>
      <p:ext uri="{BB962C8B-B14F-4D97-AF65-F5344CB8AC3E}">
        <p14:creationId xmlns:p14="http://schemas.microsoft.com/office/powerpoint/2010/main" val="1635832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1FCE03-DE9B-4157-B5BC-05B99BF699D7}"/>
              </a:ext>
            </a:extLst>
          </p:cNvPr>
          <p:cNvSpPr>
            <a:spLocks noGrp="1"/>
          </p:cNvSpPr>
          <p:nvPr>
            <p:ph type="title"/>
          </p:nvPr>
        </p:nvSpPr>
        <p:spPr>
          <a:xfrm>
            <a:off x="1055077" y="304800"/>
            <a:ext cx="10902461" cy="515408"/>
          </a:xfrm>
        </p:spPr>
        <p:txBody>
          <a:bodyPr>
            <a:noAutofit/>
          </a:bodyPr>
          <a:lstStyle/>
          <a:p>
            <a:pPr algn="l"/>
            <a:r>
              <a:rPr lang="en-US" sz="3200" cap="all" dirty="0">
                <a:latin typeface="Georgia" panose="02040502050405020303" pitchFamily="18" charset="0"/>
              </a:rPr>
              <a:t>PTSD and moral injury SEVERITY and impact</a:t>
            </a:r>
          </a:p>
        </p:txBody>
      </p:sp>
      <p:sp>
        <p:nvSpPr>
          <p:cNvPr id="4" name="Slide Number Placeholder 3">
            <a:extLst>
              <a:ext uri="{FF2B5EF4-FFF2-40B4-BE49-F238E27FC236}">
                <a16:creationId xmlns:a16="http://schemas.microsoft.com/office/drawing/2014/main" id="{F3A1C95E-F23A-475D-A273-15886EE0AF13}"/>
              </a:ext>
            </a:extLst>
          </p:cNvPr>
          <p:cNvSpPr>
            <a:spLocks noGrp="1"/>
          </p:cNvSpPr>
          <p:nvPr>
            <p:ph type="sldNum" sz="quarter" idx="10"/>
          </p:nvPr>
        </p:nvSpPr>
        <p:spPr>
          <a:xfrm>
            <a:off x="8077200" y="6553200"/>
            <a:ext cx="2133600" cy="304800"/>
          </a:xfrm>
        </p:spPr>
        <p:txBody>
          <a:bodyPr/>
          <a:lstStyle/>
          <a:p>
            <a:fld id="{7D289494-1986-4CB1-B52D-544AF26A9464}" type="slidenum">
              <a:rPr lang="en-US" altLang="en-US" smtClean="0"/>
              <a:pPr/>
              <a:t>35</a:t>
            </a:fld>
            <a:endParaRPr lang="en-US" altLang="en-US" dirty="0"/>
          </a:p>
        </p:txBody>
      </p:sp>
      <p:graphicFrame>
        <p:nvGraphicFramePr>
          <p:cNvPr id="7" name="Table 7">
            <a:extLst>
              <a:ext uri="{FF2B5EF4-FFF2-40B4-BE49-F238E27FC236}">
                <a16:creationId xmlns:a16="http://schemas.microsoft.com/office/drawing/2014/main" id="{B9CDCEE1-C892-4207-8B8D-4FB7FD1D8D38}"/>
              </a:ext>
            </a:extLst>
          </p:cNvPr>
          <p:cNvGraphicFramePr>
            <a:graphicFrameLocks noGrp="1"/>
          </p:cNvGraphicFramePr>
          <p:nvPr>
            <p:extLst>
              <p:ext uri="{D42A27DB-BD31-4B8C-83A1-F6EECF244321}">
                <p14:modId xmlns:p14="http://schemas.microsoft.com/office/powerpoint/2010/main" val="3310127506"/>
              </p:ext>
            </p:extLst>
          </p:nvPr>
        </p:nvGraphicFramePr>
        <p:xfrm>
          <a:off x="1110057" y="973665"/>
          <a:ext cx="4887410" cy="4969933"/>
        </p:xfrm>
        <a:graphic>
          <a:graphicData uri="http://schemas.openxmlformats.org/drawingml/2006/table">
            <a:tbl>
              <a:tblPr firstRow="1" bandRow="1">
                <a:tableStyleId>{5C22544A-7EE6-4342-B048-85BDC9FD1C3A}</a:tableStyleId>
              </a:tblPr>
              <a:tblGrid>
                <a:gridCol w="4887410">
                  <a:extLst>
                    <a:ext uri="{9D8B030D-6E8A-4147-A177-3AD203B41FA5}">
                      <a16:colId xmlns:a16="http://schemas.microsoft.com/office/drawing/2014/main" val="3094858029"/>
                    </a:ext>
                  </a:extLst>
                </a:gridCol>
              </a:tblGrid>
              <a:tr h="633070">
                <a:tc>
                  <a:txBody>
                    <a:bodyPr/>
                    <a:lstStyle/>
                    <a:p>
                      <a:r>
                        <a:rPr lang="en-US" dirty="0"/>
                        <a:t>Less impact</a:t>
                      </a:r>
                    </a:p>
                  </a:txBody>
                  <a:tcPr/>
                </a:tc>
                <a:extLst>
                  <a:ext uri="{0D108BD9-81ED-4DB2-BD59-A6C34878D82A}">
                    <a16:rowId xmlns:a16="http://schemas.microsoft.com/office/drawing/2014/main" val="2701051330"/>
                  </a:ext>
                </a:extLst>
              </a:tr>
              <a:tr h="834355">
                <a:tc>
                  <a:txBody>
                    <a:bodyPr/>
                    <a:lstStyle/>
                    <a:p>
                      <a:r>
                        <a:rPr lang="en-US" dirty="0"/>
                        <a:t>Sometimes thinks about a trauma</a:t>
                      </a:r>
                    </a:p>
                  </a:txBody>
                  <a:tcPr/>
                </a:tc>
                <a:extLst>
                  <a:ext uri="{0D108BD9-81ED-4DB2-BD59-A6C34878D82A}">
                    <a16:rowId xmlns:a16="http://schemas.microsoft.com/office/drawing/2014/main" val="870114954"/>
                  </a:ext>
                </a:extLst>
              </a:tr>
              <a:tr h="834355">
                <a:tc>
                  <a:txBody>
                    <a:bodyPr/>
                    <a:lstStyle/>
                    <a:p>
                      <a:r>
                        <a:rPr lang="en-US" dirty="0"/>
                        <a:t>Reluctant to discuss a trauma</a:t>
                      </a:r>
                    </a:p>
                  </a:txBody>
                  <a:tcPr/>
                </a:tc>
                <a:extLst>
                  <a:ext uri="{0D108BD9-81ED-4DB2-BD59-A6C34878D82A}">
                    <a16:rowId xmlns:a16="http://schemas.microsoft.com/office/drawing/2014/main" val="1177022099"/>
                  </a:ext>
                </a:extLst>
              </a:tr>
              <a:tr h="834355">
                <a:tc>
                  <a:txBody>
                    <a:bodyPr/>
                    <a:lstStyle/>
                    <a:p>
                      <a:r>
                        <a:rPr lang="en-US" dirty="0"/>
                        <a:t>At times down or irritable</a:t>
                      </a:r>
                    </a:p>
                  </a:txBody>
                  <a:tcPr/>
                </a:tc>
                <a:extLst>
                  <a:ext uri="{0D108BD9-81ED-4DB2-BD59-A6C34878D82A}">
                    <a16:rowId xmlns:a16="http://schemas.microsoft.com/office/drawing/2014/main" val="266300739"/>
                  </a:ext>
                </a:extLst>
              </a:tr>
              <a:tr h="1191936">
                <a:tc>
                  <a:txBody>
                    <a:bodyPr/>
                    <a:lstStyle/>
                    <a:p>
                      <a:r>
                        <a:rPr lang="en-US" dirty="0"/>
                        <a:t>Seems more “jumpy” than others</a:t>
                      </a:r>
                    </a:p>
                  </a:txBody>
                  <a:tcPr/>
                </a:tc>
                <a:extLst>
                  <a:ext uri="{0D108BD9-81ED-4DB2-BD59-A6C34878D82A}">
                    <a16:rowId xmlns:a16="http://schemas.microsoft.com/office/drawing/2014/main" val="3308654970"/>
                  </a:ext>
                </a:extLst>
              </a:tr>
              <a:tr h="641862">
                <a:tc>
                  <a:txBody>
                    <a:bodyPr/>
                    <a:lstStyle/>
                    <a:p>
                      <a:r>
                        <a:rPr lang="en-US" dirty="0"/>
                        <a:t>Expresses regret about actions taken</a:t>
                      </a:r>
                    </a:p>
                  </a:txBody>
                  <a:tcPr/>
                </a:tc>
                <a:extLst>
                  <a:ext uri="{0D108BD9-81ED-4DB2-BD59-A6C34878D82A}">
                    <a16:rowId xmlns:a16="http://schemas.microsoft.com/office/drawing/2014/main" val="2572082953"/>
                  </a:ext>
                </a:extLst>
              </a:tr>
            </a:tbl>
          </a:graphicData>
        </a:graphic>
      </p:graphicFrame>
    </p:spTree>
    <p:extLst>
      <p:ext uri="{BB962C8B-B14F-4D97-AF65-F5344CB8AC3E}">
        <p14:creationId xmlns:p14="http://schemas.microsoft.com/office/powerpoint/2010/main" val="1730561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1FCE03-DE9B-4157-B5BC-05B99BF699D7}"/>
              </a:ext>
            </a:extLst>
          </p:cNvPr>
          <p:cNvSpPr>
            <a:spLocks noGrp="1"/>
          </p:cNvSpPr>
          <p:nvPr>
            <p:ph type="title"/>
          </p:nvPr>
        </p:nvSpPr>
        <p:spPr>
          <a:xfrm>
            <a:off x="1055077" y="304800"/>
            <a:ext cx="10902461" cy="515408"/>
          </a:xfrm>
        </p:spPr>
        <p:txBody>
          <a:bodyPr>
            <a:noAutofit/>
          </a:bodyPr>
          <a:lstStyle/>
          <a:p>
            <a:pPr algn="l"/>
            <a:r>
              <a:rPr lang="en-US" sz="3200" cap="all" dirty="0">
                <a:latin typeface="Georgia" panose="02040502050405020303" pitchFamily="18" charset="0"/>
              </a:rPr>
              <a:t>PTSD and moral injury SEVERITY and impact</a:t>
            </a:r>
          </a:p>
        </p:txBody>
      </p:sp>
      <p:sp>
        <p:nvSpPr>
          <p:cNvPr id="4" name="Slide Number Placeholder 3">
            <a:extLst>
              <a:ext uri="{FF2B5EF4-FFF2-40B4-BE49-F238E27FC236}">
                <a16:creationId xmlns:a16="http://schemas.microsoft.com/office/drawing/2014/main" id="{F3A1C95E-F23A-475D-A273-15886EE0AF13}"/>
              </a:ext>
            </a:extLst>
          </p:cNvPr>
          <p:cNvSpPr>
            <a:spLocks noGrp="1"/>
          </p:cNvSpPr>
          <p:nvPr>
            <p:ph type="sldNum" sz="quarter" idx="10"/>
          </p:nvPr>
        </p:nvSpPr>
        <p:spPr>
          <a:xfrm>
            <a:off x="8077200" y="6553200"/>
            <a:ext cx="2133600" cy="304800"/>
          </a:xfrm>
        </p:spPr>
        <p:txBody>
          <a:bodyPr/>
          <a:lstStyle/>
          <a:p>
            <a:fld id="{7D289494-1986-4CB1-B52D-544AF26A9464}" type="slidenum">
              <a:rPr lang="en-US" altLang="en-US" smtClean="0"/>
              <a:pPr/>
              <a:t>36</a:t>
            </a:fld>
            <a:endParaRPr lang="en-US" altLang="en-US" dirty="0"/>
          </a:p>
        </p:txBody>
      </p:sp>
      <p:graphicFrame>
        <p:nvGraphicFramePr>
          <p:cNvPr id="7" name="Table 7">
            <a:extLst>
              <a:ext uri="{FF2B5EF4-FFF2-40B4-BE49-F238E27FC236}">
                <a16:creationId xmlns:a16="http://schemas.microsoft.com/office/drawing/2014/main" id="{B9CDCEE1-C892-4207-8B8D-4FB7FD1D8D38}"/>
              </a:ext>
            </a:extLst>
          </p:cNvPr>
          <p:cNvGraphicFramePr>
            <a:graphicFrameLocks noGrp="1"/>
          </p:cNvGraphicFramePr>
          <p:nvPr>
            <p:extLst>
              <p:ext uri="{D42A27DB-BD31-4B8C-83A1-F6EECF244321}">
                <p14:modId xmlns:p14="http://schemas.microsoft.com/office/powerpoint/2010/main" val="1888629653"/>
              </p:ext>
            </p:extLst>
          </p:nvPr>
        </p:nvGraphicFramePr>
        <p:xfrm>
          <a:off x="1110057" y="973665"/>
          <a:ext cx="9774820" cy="4969933"/>
        </p:xfrm>
        <a:graphic>
          <a:graphicData uri="http://schemas.openxmlformats.org/drawingml/2006/table">
            <a:tbl>
              <a:tblPr firstRow="1" bandRow="1">
                <a:tableStyleId>{5C22544A-7EE6-4342-B048-85BDC9FD1C3A}</a:tableStyleId>
              </a:tblPr>
              <a:tblGrid>
                <a:gridCol w="4887410">
                  <a:extLst>
                    <a:ext uri="{9D8B030D-6E8A-4147-A177-3AD203B41FA5}">
                      <a16:colId xmlns:a16="http://schemas.microsoft.com/office/drawing/2014/main" val="3094858029"/>
                    </a:ext>
                  </a:extLst>
                </a:gridCol>
                <a:gridCol w="4887410">
                  <a:extLst>
                    <a:ext uri="{9D8B030D-6E8A-4147-A177-3AD203B41FA5}">
                      <a16:colId xmlns:a16="http://schemas.microsoft.com/office/drawing/2014/main" val="2364488662"/>
                    </a:ext>
                  </a:extLst>
                </a:gridCol>
              </a:tblGrid>
              <a:tr h="633070">
                <a:tc>
                  <a:txBody>
                    <a:bodyPr/>
                    <a:lstStyle/>
                    <a:p>
                      <a:r>
                        <a:rPr lang="en-US" dirty="0">
                          <a:solidFill>
                            <a:schemeClr val="bg2"/>
                          </a:solidFill>
                        </a:rPr>
                        <a:t>Less impact</a:t>
                      </a:r>
                    </a:p>
                  </a:txBody>
                  <a:tcPr/>
                </a:tc>
                <a:tc>
                  <a:txBody>
                    <a:bodyPr/>
                    <a:lstStyle/>
                    <a:p>
                      <a:r>
                        <a:rPr lang="en-US" dirty="0"/>
                        <a:t>More impact</a:t>
                      </a:r>
                    </a:p>
                  </a:txBody>
                  <a:tcPr/>
                </a:tc>
                <a:extLst>
                  <a:ext uri="{0D108BD9-81ED-4DB2-BD59-A6C34878D82A}">
                    <a16:rowId xmlns:a16="http://schemas.microsoft.com/office/drawing/2014/main" val="2701051330"/>
                  </a:ext>
                </a:extLst>
              </a:tr>
              <a:tr h="834355">
                <a:tc>
                  <a:txBody>
                    <a:bodyPr/>
                    <a:lstStyle/>
                    <a:p>
                      <a:r>
                        <a:rPr lang="en-US" dirty="0">
                          <a:solidFill>
                            <a:schemeClr val="bg2"/>
                          </a:solidFill>
                        </a:rPr>
                        <a:t>Sometimes thinks about a trauma</a:t>
                      </a:r>
                    </a:p>
                  </a:txBody>
                  <a:tcPr/>
                </a:tc>
                <a:tc>
                  <a:txBody>
                    <a:bodyPr/>
                    <a:lstStyle/>
                    <a:p>
                      <a:r>
                        <a:rPr lang="en-US" dirty="0"/>
                        <a:t>Frequently distracted by vivid images of a trauma</a:t>
                      </a:r>
                    </a:p>
                  </a:txBody>
                  <a:tcPr/>
                </a:tc>
                <a:extLst>
                  <a:ext uri="{0D108BD9-81ED-4DB2-BD59-A6C34878D82A}">
                    <a16:rowId xmlns:a16="http://schemas.microsoft.com/office/drawing/2014/main" val="870114954"/>
                  </a:ext>
                </a:extLst>
              </a:tr>
              <a:tr h="834355">
                <a:tc>
                  <a:txBody>
                    <a:bodyPr/>
                    <a:lstStyle/>
                    <a:p>
                      <a:r>
                        <a:rPr lang="en-US" dirty="0">
                          <a:solidFill>
                            <a:schemeClr val="bg2"/>
                          </a:solidFill>
                        </a:rPr>
                        <a:t>Reluctant to discuss a trauma</a:t>
                      </a:r>
                    </a:p>
                  </a:txBody>
                  <a:tcPr/>
                </a:tc>
                <a:tc>
                  <a:txBody>
                    <a:bodyPr/>
                    <a:lstStyle/>
                    <a:p>
                      <a:r>
                        <a:rPr lang="en-US" dirty="0"/>
                        <a:t>Actively avoids anything that will remind of a trauma, refuses to discuss</a:t>
                      </a:r>
                    </a:p>
                  </a:txBody>
                  <a:tcPr/>
                </a:tc>
                <a:extLst>
                  <a:ext uri="{0D108BD9-81ED-4DB2-BD59-A6C34878D82A}">
                    <a16:rowId xmlns:a16="http://schemas.microsoft.com/office/drawing/2014/main" val="1177022099"/>
                  </a:ext>
                </a:extLst>
              </a:tr>
              <a:tr h="834355">
                <a:tc>
                  <a:txBody>
                    <a:bodyPr/>
                    <a:lstStyle/>
                    <a:p>
                      <a:r>
                        <a:rPr lang="en-US" dirty="0">
                          <a:solidFill>
                            <a:schemeClr val="bg2"/>
                          </a:solidFill>
                        </a:rPr>
                        <a:t>At times down or irritable</a:t>
                      </a:r>
                    </a:p>
                  </a:txBody>
                  <a:tcPr/>
                </a:tc>
                <a:tc>
                  <a:txBody>
                    <a:bodyPr/>
                    <a:lstStyle/>
                    <a:p>
                      <a:r>
                        <a:rPr lang="en-US" dirty="0"/>
                        <a:t>Unable to have or express loving feelings toward others, hates self </a:t>
                      </a:r>
                    </a:p>
                  </a:txBody>
                  <a:tcPr/>
                </a:tc>
                <a:extLst>
                  <a:ext uri="{0D108BD9-81ED-4DB2-BD59-A6C34878D82A}">
                    <a16:rowId xmlns:a16="http://schemas.microsoft.com/office/drawing/2014/main" val="266300739"/>
                  </a:ext>
                </a:extLst>
              </a:tr>
              <a:tr h="1191936">
                <a:tc>
                  <a:txBody>
                    <a:bodyPr/>
                    <a:lstStyle/>
                    <a:p>
                      <a:r>
                        <a:rPr lang="en-US" dirty="0">
                          <a:solidFill>
                            <a:schemeClr val="bg2"/>
                          </a:solidFill>
                        </a:rPr>
                        <a:t>Seems more “jumpy” than others</a:t>
                      </a:r>
                    </a:p>
                  </a:txBody>
                  <a:tcPr/>
                </a:tc>
                <a:tc>
                  <a:txBody>
                    <a:bodyPr/>
                    <a:lstStyle/>
                    <a:p>
                      <a:r>
                        <a:rPr lang="en-US" dirty="0"/>
                        <a:t>Becomes easily startled, leading to scanning the environment for threats and becoming violent in response to perceived threats </a:t>
                      </a:r>
                    </a:p>
                  </a:txBody>
                  <a:tcPr/>
                </a:tc>
                <a:extLst>
                  <a:ext uri="{0D108BD9-81ED-4DB2-BD59-A6C34878D82A}">
                    <a16:rowId xmlns:a16="http://schemas.microsoft.com/office/drawing/2014/main" val="3308654970"/>
                  </a:ext>
                </a:extLst>
              </a:tr>
              <a:tr h="641862">
                <a:tc>
                  <a:txBody>
                    <a:bodyPr/>
                    <a:lstStyle/>
                    <a:p>
                      <a:r>
                        <a:rPr lang="en-US" dirty="0">
                          <a:solidFill>
                            <a:schemeClr val="bg2"/>
                          </a:solidFill>
                        </a:rPr>
                        <a:t>Expresses regret about actions taken</a:t>
                      </a:r>
                    </a:p>
                  </a:txBody>
                  <a:tcPr/>
                </a:tc>
                <a:tc>
                  <a:txBody>
                    <a:bodyPr/>
                    <a:lstStyle/>
                    <a:p>
                      <a:r>
                        <a:rPr lang="en-US" dirty="0"/>
                        <a:t>Unbearable guilt and shame at actions taken </a:t>
                      </a:r>
                    </a:p>
                  </a:txBody>
                  <a:tcPr/>
                </a:tc>
                <a:extLst>
                  <a:ext uri="{0D108BD9-81ED-4DB2-BD59-A6C34878D82A}">
                    <a16:rowId xmlns:a16="http://schemas.microsoft.com/office/drawing/2014/main" val="2572082953"/>
                  </a:ext>
                </a:extLst>
              </a:tr>
            </a:tbl>
          </a:graphicData>
        </a:graphic>
      </p:graphicFrame>
    </p:spTree>
    <p:extLst>
      <p:ext uri="{BB962C8B-B14F-4D97-AF65-F5344CB8AC3E}">
        <p14:creationId xmlns:p14="http://schemas.microsoft.com/office/powerpoint/2010/main" val="1685110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DF45-B014-45ED-9083-57AC5F43296B}"/>
              </a:ext>
            </a:extLst>
          </p:cNvPr>
          <p:cNvSpPr>
            <a:spLocks noGrp="1"/>
          </p:cNvSpPr>
          <p:nvPr>
            <p:ph type="title"/>
          </p:nvPr>
        </p:nvSpPr>
        <p:spPr>
          <a:xfrm>
            <a:off x="838200" y="0"/>
            <a:ext cx="10515600" cy="1325563"/>
          </a:xfrm>
        </p:spPr>
        <p:txBody>
          <a:bodyPr/>
          <a:lstStyle/>
          <a:p>
            <a:r>
              <a:rPr lang="en-US" dirty="0"/>
              <a:t>Considerations for when to refer to VA:</a:t>
            </a:r>
          </a:p>
        </p:txBody>
      </p:sp>
      <p:sp>
        <p:nvSpPr>
          <p:cNvPr id="3" name="Content Placeholder 2">
            <a:extLst>
              <a:ext uri="{FF2B5EF4-FFF2-40B4-BE49-F238E27FC236}">
                <a16:creationId xmlns:a16="http://schemas.microsoft.com/office/drawing/2014/main" id="{031A04D4-CC8F-4F91-A4E2-215A11B253FC}"/>
              </a:ext>
            </a:extLst>
          </p:cNvPr>
          <p:cNvSpPr>
            <a:spLocks noGrp="1"/>
          </p:cNvSpPr>
          <p:nvPr>
            <p:ph idx="1"/>
          </p:nvPr>
        </p:nvSpPr>
        <p:spPr>
          <a:xfrm>
            <a:off x="488244" y="1520825"/>
            <a:ext cx="10515600" cy="4351338"/>
          </a:xfrm>
        </p:spPr>
        <p:txBody>
          <a:bodyPr>
            <a:normAutofit fontScale="92500" lnSpcReduction="10000"/>
          </a:bodyPr>
          <a:lstStyle/>
          <a:p>
            <a:pPr marL="0">
              <a:spcBef>
                <a:spcPts val="0"/>
              </a:spcBef>
            </a:pPr>
            <a:r>
              <a:rPr lang="en-US" sz="2400" dirty="0">
                <a:latin typeface="Calibri" panose="020F0502020204030204" pitchFamily="34" charset="0"/>
                <a:ea typeface="Calibri" panose="020F0502020204030204" pitchFamily="34" charset="0"/>
              </a:rPr>
              <a:t>Does the veteran want to address PTSD or moral injury?</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Is symptom severity on the more severe end (e.g., PCL over 33)? </a:t>
            </a:r>
          </a:p>
          <a:p>
            <a:pPr marL="0">
              <a:spcBef>
                <a:spcPts val="0"/>
              </a:spcBef>
            </a:pPr>
            <a:r>
              <a:rPr lang="en-US" sz="2400" dirty="0">
                <a:latin typeface="Calibri" panose="020F0502020204030204" pitchFamily="34" charset="0"/>
                <a:ea typeface="Calibri" panose="020F0502020204030204" pitchFamily="34" charset="0"/>
              </a:rPr>
              <a:t>Are symptoms causing significant</a:t>
            </a:r>
            <a:r>
              <a:rPr lang="en-US" sz="2400" dirty="0">
                <a:solidFill>
                  <a:srgbClr val="00B050"/>
                </a:solidFill>
                <a:latin typeface="Calibri" panose="020F0502020204030204" pitchFamily="34" charset="0"/>
                <a:ea typeface="Calibri" panose="020F0502020204030204" pitchFamily="34" charset="0"/>
              </a:rPr>
              <a:t> </a:t>
            </a:r>
            <a:r>
              <a:rPr lang="en-US" sz="2400" dirty="0">
                <a:latin typeface="Calibri" panose="020F0502020204030204" pitchFamily="34" charset="0"/>
                <a:ea typeface="Calibri" panose="020F0502020204030204" pitchFamily="34" charset="0"/>
              </a:rPr>
              <a:t>distress to the veteran or disruption to others? </a:t>
            </a:r>
          </a:p>
          <a:p>
            <a:pPr marL="800100" lvl="1" indent="-342900">
              <a:spcBef>
                <a:spcPts val="0"/>
              </a:spcBef>
              <a:buFont typeface="Calibri" panose="020F0502020204030204" pitchFamily="34" charset="0"/>
              <a:buChar char="-"/>
            </a:pPr>
            <a:r>
              <a:rPr lang="en-US" sz="2000" dirty="0">
                <a:effectLst/>
                <a:latin typeface="Calibri" panose="020F0502020204030204" pitchFamily="34" charset="0"/>
                <a:ea typeface="Times New Roman" panose="02020603050405020304" pitchFamily="18" charset="0"/>
              </a:rPr>
              <a:t>If yes to any of the above, first try interventions such as active listening, relaxation and environmental changes. Consider engaging others on the hospice team with more expertise in trauma informed care. </a:t>
            </a: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Does your team feel overwhelmed and ill-equipped to treat this Veteran’s degree of trauma or moral injury? </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Have initial interventions by your team failed to adequately help?</a:t>
            </a:r>
          </a:p>
          <a:p>
            <a:pPr marL="800100" lvl="1" indent="-342900">
              <a:spcBef>
                <a:spcPts val="0"/>
              </a:spcBef>
              <a:buFont typeface="Calibri" panose="020F0502020204030204" pitchFamily="34" charset="0"/>
              <a:buChar char="-"/>
            </a:pPr>
            <a:r>
              <a:rPr lang="en-US" sz="2000" dirty="0">
                <a:effectLst/>
                <a:latin typeface="Calibri" panose="020F0502020204030204" pitchFamily="34" charset="0"/>
                <a:ea typeface="Times New Roman" panose="02020603050405020304" pitchFamily="18" charset="0"/>
              </a:rPr>
              <a:t>If yes to one of the first two questions and to the last two questions, then try: </a:t>
            </a:r>
            <a:endParaRPr lang="en-US" sz="2000" dirty="0">
              <a:effectLst/>
              <a:latin typeface="Calibri" panose="020F0502020204030204" pitchFamily="34" charset="0"/>
              <a:ea typeface="Calibri" panose="020F0502020204030204" pitchFamily="34" charset="0"/>
            </a:endParaRPr>
          </a:p>
          <a:p>
            <a:pPr marL="1200150" lvl="2" indent="-285750">
              <a:spcBef>
                <a:spcPts val="0"/>
              </a:spcBef>
              <a:buFont typeface="Courier New" panose="02070309020205020404" pitchFamily="49" charset="0"/>
              <a:buChar char="o"/>
            </a:pPr>
            <a:r>
              <a:rPr lang="en-US" u="sng" dirty="0">
                <a:effectLst/>
                <a:latin typeface="Calibri" panose="020F0502020204030204" pitchFamily="34" charset="0"/>
                <a:ea typeface="Times New Roman" panose="02020603050405020304" pitchFamily="18" charset="0"/>
              </a:rPr>
              <a:t>Moderate need: PTSD Consultation </a:t>
            </a:r>
            <a:r>
              <a:rPr lang="en-US" dirty="0">
                <a:effectLst/>
                <a:latin typeface="Calibri" panose="020F0502020204030204" pitchFamily="34" charset="0"/>
                <a:ea typeface="Times New Roman" panose="02020603050405020304" pitchFamily="18" charset="0"/>
              </a:rPr>
              <a:t>(for more immediate response to help the team intervene) – also appropriate if the team has identified a concern but veteran is uninterested in treatment </a:t>
            </a:r>
            <a:endParaRPr lang="en-US" dirty="0">
              <a:effectLst/>
              <a:latin typeface="Calibri" panose="020F0502020204030204" pitchFamily="34" charset="0"/>
              <a:ea typeface="Calibri" panose="020F0502020204030204" pitchFamily="34" charset="0"/>
            </a:endParaRPr>
          </a:p>
          <a:p>
            <a:pPr marL="1200150" lvl="2" indent="-285750">
              <a:spcBef>
                <a:spcPts val="0"/>
              </a:spcBef>
              <a:buFont typeface="Courier New" panose="02070309020205020404" pitchFamily="49" charset="0"/>
              <a:buChar char="o"/>
            </a:pPr>
            <a:r>
              <a:rPr lang="en-US" u="sng" dirty="0">
                <a:effectLst/>
                <a:latin typeface="Calibri" panose="020F0502020204030204" pitchFamily="34" charset="0"/>
                <a:ea typeface="Times New Roman" panose="02020603050405020304" pitchFamily="18" charset="0"/>
              </a:rPr>
              <a:t>High need: VA </a:t>
            </a:r>
            <a:r>
              <a:rPr lang="en-US" u="sng" dirty="0" err="1">
                <a:effectLst/>
                <a:latin typeface="Calibri" panose="020F0502020204030204" pitchFamily="34" charset="0"/>
                <a:ea typeface="Times New Roman" panose="02020603050405020304" pitchFamily="18" charset="0"/>
              </a:rPr>
              <a:t>Telemental</a:t>
            </a:r>
            <a:r>
              <a:rPr lang="en-US" u="sng" dirty="0">
                <a:effectLst/>
                <a:latin typeface="Calibri" panose="020F0502020204030204" pitchFamily="34" charset="0"/>
                <a:ea typeface="Times New Roman" panose="02020603050405020304" pitchFamily="18" charset="0"/>
              </a:rPr>
              <a:t> health </a:t>
            </a:r>
            <a:r>
              <a:rPr lang="en-US" dirty="0">
                <a:effectLst/>
                <a:latin typeface="Calibri" panose="020F0502020204030204" pitchFamily="34" charset="0"/>
                <a:ea typeface="Times New Roman" panose="02020603050405020304" pitchFamily="18" charset="0"/>
              </a:rPr>
              <a:t>(to connect the veteran with a trained VA provider)</a:t>
            </a:r>
            <a:endParaRPr lang="en-US" dirty="0">
              <a:effectLst/>
              <a:latin typeface="Calibri" panose="020F0502020204030204" pitchFamily="34" charset="0"/>
              <a:ea typeface="Calibri" panose="020F0502020204030204" pitchFamily="34" charset="0"/>
            </a:endParaRPr>
          </a:p>
          <a:p>
            <a:pPr lvl="3">
              <a:spcBef>
                <a:spcPts val="0"/>
              </a:spcBef>
              <a:buFont typeface="Wingdings" panose="05000000000000000000" pitchFamily="2" charset="2"/>
              <a:buChar char=""/>
            </a:pPr>
            <a:r>
              <a:rPr lang="en-US" sz="2200" dirty="0">
                <a:effectLst/>
                <a:latin typeface="Calibri" panose="020F0502020204030204" pitchFamily="34" charset="0"/>
                <a:ea typeface="Times New Roman" panose="02020603050405020304" pitchFamily="18" charset="0"/>
              </a:rPr>
              <a:t>Consider both these options to help the patient access help and the team provide better care </a:t>
            </a:r>
            <a:endParaRPr lang="en-US" sz="2200" dirty="0">
              <a:effectLst/>
              <a:latin typeface="Calibri" panose="020F0502020204030204" pitchFamily="34" charset="0"/>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71F09ACC-BDAB-4AD3-B31E-825DF2521A58}"/>
              </a:ext>
            </a:extLst>
          </p:cNvPr>
          <p:cNvSpPr>
            <a:spLocks noGrp="1"/>
          </p:cNvSpPr>
          <p:nvPr>
            <p:ph type="dt" sz="half" idx="10"/>
          </p:nvPr>
        </p:nvSpPr>
        <p:spPr/>
        <p:txBody>
          <a:bodyPr/>
          <a:lstStyle/>
          <a:p>
            <a:fld id="{F8EB094E-6592-473A-9DC5-01593C50A5FF}" type="datetime1">
              <a:rPr lang="en-US" smtClean="0"/>
              <a:t>11/16/2021</a:t>
            </a:fld>
            <a:endParaRPr lang="en-US" dirty="0"/>
          </a:p>
        </p:txBody>
      </p:sp>
      <p:sp>
        <p:nvSpPr>
          <p:cNvPr id="5" name="Footer Placeholder 4">
            <a:extLst>
              <a:ext uri="{FF2B5EF4-FFF2-40B4-BE49-F238E27FC236}">
                <a16:creationId xmlns:a16="http://schemas.microsoft.com/office/drawing/2014/main" id="{27C0518E-BD03-4755-BAAC-C59462E6E4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C38481-5162-4D83-9CC5-365BEA8527AE}"/>
              </a:ext>
            </a:extLst>
          </p:cNvPr>
          <p:cNvSpPr>
            <a:spLocks noGrp="1"/>
          </p:cNvSpPr>
          <p:nvPr>
            <p:ph type="sldNum" sz="quarter" idx="12"/>
          </p:nvPr>
        </p:nvSpPr>
        <p:spPr/>
        <p:txBody>
          <a:bodyPr/>
          <a:lstStyle/>
          <a:p>
            <a:fld id="{CBCFB47B-7840-4A25-870C-4F07B1E913FF}" type="slidenum">
              <a:rPr lang="en-US" smtClean="0"/>
              <a:t>37</a:t>
            </a:fld>
            <a:endParaRPr lang="en-US"/>
          </a:p>
        </p:txBody>
      </p:sp>
    </p:spTree>
    <p:extLst>
      <p:ext uri="{BB962C8B-B14F-4D97-AF65-F5344CB8AC3E}">
        <p14:creationId xmlns:p14="http://schemas.microsoft.com/office/powerpoint/2010/main" val="70440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D3A-DA67-F845-BF0B-DC7D1949A108}"/>
              </a:ext>
            </a:extLst>
          </p:cNvPr>
          <p:cNvSpPr>
            <a:spLocks noGrp="1"/>
          </p:cNvSpPr>
          <p:nvPr>
            <p:ph type="title"/>
          </p:nvPr>
        </p:nvSpPr>
        <p:spPr/>
        <p:txBody>
          <a:bodyPr/>
          <a:lstStyle/>
          <a:p>
            <a:pPr>
              <a:defRPr/>
            </a:pPr>
            <a:r>
              <a:rPr lang="en-US" dirty="0"/>
              <a:t>Connecting to VA Resources</a:t>
            </a:r>
          </a:p>
        </p:txBody>
      </p:sp>
    </p:spTree>
    <p:extLst>
      <p:ext uri="{BB962C8B-B14F-4D97-AF65-F5344CB8AC3E}">
        <p14:creationId xmlns:p14="http://schemas.microsoft.com/office/powerpoint/2010/main" val="198221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E62D-C565-4C2D-98D1-D780854C69B8}"/>
              </a:ext>
            </a:extLst>
          </p:cNvPr>
          <p:cNvSpPr>
            <a:spLocks noGrp="1"/>
          </p:cNvSpPr>
          <p:nvPr>
            <p:ph type="title"/>
          </p:nvPr>
        </p:nvSpPr>
        <p:spPr/>
        <p:txBody>
          <a:bodyPr/>
          <a:lstStyle/>
          <a:p>
            <a:r>
              <a:rPr lang="en-US" b="1" dirty="0"/>
              <a:t>Connecting to VA Resources</a:t>
            </a:r>
          </a:p>
        </p:txBody>
      </p:sp>
      <p:sp>
        <p:nvSpPr>
          <p:cNvPr id="3" name="Content Placeholder 2">
            <a:extLst>
              <a:ext uri="{FF2B5EF4-FFF2-40B4-BE49-F238E27FC236}">
                <a16:creationId xmlns:a16="http://schemas.microsoft.com/office/drawing/2014/main" id="{B7F90213-290A-41D6-B61C-C69CDF0FB09B}"/>
              </a:ext>
            </a:extLst>
          </p:cNvPr>
          <p:cNvSpPr>
            <a:spLocks noGrp="1"/>
          </p:cNvSpPr>
          <p:nvPr>
            <p:ph idx="1"/>
          </p:nvPr>
        </p:nvSpPr>
        <p:spPr/>
        <p:txBody>
          <a:bodyPr/>
          <a:lstStyle/>
          <a:p>
            <a:r>
              <a:rPr lang="en-US" dirty="0"/>
              <a:t>VA enrollment </a:t>
            </a:r>
            <a:r>
              <a:rPr lang="en-US" u="sng" dirty="0"/>
              <a:t>not</a:t>
            </a:r>
            <a:r>
              <a:rPr lang="en-US" dirty="0"/>
              <a:t> required</a:t>
            </a:r>
          </a:p>
          <a:p>
            <a:pPr lvl="1"/>
            <a:r>
              <a:rPr lang="en-US" dirty="0"/>
              <a:t>PTSD Consultation Program- email or phone</a:t>
            </a:r>
          </a:p>
          <a:p>
            <a:pPr lvl="1"/>
            <a:r>
              <a:rPr lang="en-US" dirty="0"/>
              <a:t>Crisis Line</a:t>
            </a:r>
          </a:p>
          <a:p>
            <a:pPr marL="457200" lvl="1" indent="0">
              <a:buNone/>
            </a:pPr>
            <a:endParaRPr lang="en-US" dirty="0"/>
          </a:p>
          <a:p>
            <a:r>
              <a:rPr lang="en-US" dirty="0"/>
              <a:t>Enrollment Required</a:t>
            </a:r>
          </a:p>
          <a:p>
            <a:pPr lvl="1"/>
            <a:r>
              <a:rPr lang="en-US" dirty="0"/>
              <a:t>VA </a:t>
            </a:r>
            <a:r>
              <a:rPr lang="en-US" dirty="0" err="1"/>
              <a:t>Telemental</a:t>
            </a:r>
            <a:r>
              <a:rPr lang="en-US" dirty="0"/>
              <a:t> Health</a:t>
            </a:r>
          </a:p>
        </p:txBody>
      </p:sp>
      <p:sp>
        <p:nvSpPr>
          <p:cNvPr id="4" name="Date Placeholder 3">
            <a:extLst>
              <a:ext uri="{FF2B5EF4-FFF2-40B4-BE49-F238E27FC236}">
                <a16:creationId xmlns:a16="http://schemas.microsoft.com/office/drawing/2014/main" id="{A25A7E72-E6D7-4A56-AF57-5E8008F8E6F0}"/>
              </a:ext>
            </a:extLst>
          </p:cNvPr>
          <p:cNvSpPr>
            <a:spLocks noGrp="1"/>
          </p:cNvSpPr>
          <p:nvPr>
            <p:ph type="dt" sz="half" idx="10"/>
          </p:nvPr>
        </p:nvSpPr>
        <p:spPr/>
        <p:txBody>
          <a:bodyPr/>
          <a:lstStyle/>
          <a:p>
            <a:fld id="{54F7C2F3-37AB-42AE-ADE7-03D13B6164C6}" type="datetime1">
              <a:rPr lang="en-US" smtClean="0"/>
              <a:t>11/16/2021</a:t>
            </a:fld>
            <a:endParaRPr lang="en-US" dirty="0"/>
          </a:p>
        </p:txBody>
      </p:sp>
      <p:sp>
        <p:nvSpPr>
          <p:cNvPr id="5" name="Footer Placeholder 4">
            <a:extLst>
              <a:ext uri="{FF2B5EF4-FFF2-40B4-BE49-F238E27FC236}">
                <a16:creationId xmlns:a16="http://schemas.microsoft.com/office/drawing/2014/main" id="{B3802B26-4748-4EC2-A1EB-249D8ED53B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CA33D-1A5C-46C1-BDDF-9B943C0F9A2E}"/>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23566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ABB9-7A6C-49D3-B864-9465047F1BA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1159AA5-2EE4-43A2-8657-42A48F66D76D}"/>
              </a:ext>
            </a:extLst>
          </p:cNvPr>
          <p:cNvSpPr>
            <a:spLocks noGrp="1"/>
          </p:cNvSpPr>
          <p:nvPr>
            <p:ph idx="1"/>
          </p:nvPr>
        </p:nvSpPr>
        <p:spPr/>
        <p:txBody>
          <a:bodyPr/>
          <a:lstStyle/>
          <a:p>
            <a:pPr marL="0" marR="0" lvl="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The learner will be able to…</a:t>
            </a:r>
          </a:p>
          <a:p>
            <a:pPr marL="0" marR="0" lvl="0" indent="0">
              <a:spcBef>
                <a:spcPts val="0"/>
              </a:spcBef>
              <a:spcAft>
                <a:spcPts val="0"/>
              </a:spcAft>
              <a:buNone/>
            </a:pPr>
            <a:endParaRPr lang="en-US" sz="1800" dirty="0">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1) identify and incorporate at least 2 questions to screen for distress related to Post-traumatic stress disorder (PTSD) and moral injury. </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18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2) apply the techniques learned in this training to assess the spectrum of severity of distress related to PTSD or moral injury to determine the appropriate levels of intervention (e.g., psychological first aid, PTSD Consultation Program, VA </a:t>
            </a:r>
            <a:r>
              <a:rPr lang="en-US" sz="1800" dirty="0" err="1">
                <a:effectLst/>
                <a:latin typeface="Calibri" panose="020F0502020204030204" pitchFamily="34" charset="0"/>
                <a:ea typeface="Times New Roman" panose="02020603050405020304" pitchFamily="18" charset="0"/>
              </a:rPr>
              <a:t>telemental</a:t>
            </a:r>
            <a:r>
              <a:rPr lang="en-US" sz="1800" dirty="0">
                <a:effectLst/>
                <a:latin typeface="Calibri" panose="020F0502020204030204" pitchFamily="34" charset="0"/>
                <a:ea typeface="Times New Roman" panose="02020603050405020304" pitchFamily="18" charset="0"/>
              </a:rPr>
              <a:t> health referral).</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18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3) identify and apply the steps needed to connect Veterans with significant suffering from PTSD or moral injury on home hospice to VA </a:t>
            </a:r>
            <a:r>
              <a:rPr lang="en-US" sz="1800" dirty="0" err="1">
                <a:effectLst/>
                <a:latin typeface="Calibri" panose="020F0502020204030204" pitchFamily="34" charset="0"/>
                <a:ea typeface="Times New Roman" panose="02020603050405020304" pitchFamily="18" charset="0"/>
              </a:rPr>
              <a:t>telemental</a:t>
            </a:r>
            <a:r>
              <a:rPr lang="en-US" sz="1800" dirty="0">
                <a:effectLst/>
                <a:latin typeface="Calibri" panose="020F0502020204030204" pitchFamily="34" charset="0"/>
                <a:ea typeface="Times New Roman" panose="02020603050405020304" pitchFamily="18" charset="0"/>
              </a:rPr>
              <a:t> health expertise.</a:t>
            </a:r>
            <a:endParaRPr lang="en-US" sz="18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D9FA95EE-00C3-44B1-B45F-E3973048AA81}"/>
              </a:ext>
            </a:extLst>
          </p:cNvPr>
          <p:cNvSpPr>
            <a:spLocks noGrp="1"/>
          </p:cNvSpPr>
          <p:nvPr>
            <p:ph type="dt" sz="half" idx="10"/>
          </p:nvPr>
        </p:nvSpPr>
        <p:spPr/>
        <p:txBody>
          <a:bodyPr/>
          <a:lstStyle/>
          <a:p>
            <a:fld id="{1A425F37-807E-4F40-BB19-CEA66B0D519F}" type="datetime1">
              <a:rPr lang="en-US" smtClean="0"/>
              <a:t>11/16/2021</a:t>
            </a:fld>
            <a:endParaRPr lang="en-US" dirty="0"/>
          </a:p>
        </p:txBody>
      </p:sp>
      <p:sp>
        <p:nvSpPr>
          <p:cNvPr id="5" name="Footer Placeholder 4">
            <a:extLst>
              <a:ext uri="{FF2B5EF4-FFF2-40B4-BE49-F238E27FC236}">
                <a16:creationId xmlns:a16="http://schemas.microsoft.com/office/drawing/2014/main" id="{EDE748F1-7C1A-41FF-9AA0-336EBAEEC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F314C-D6A0-4C31-8780-146AFC7EC5E3}"/>
              </a:ext>
            </a:extLst>
          </p:cNvPr>
          <p:cNvSpPr>
            <a:spLocks noGrp="1"/>
          </p:cNvSpPr>
          <p:nvPr>
            <p:ph type="sldNum" sz="quarter" idx="12"/>
          </p:nvPr>
        </p:nvSpPr>
        <p:spPr/>
        <p:txBody>
          <a:bodyPr/>
          <a:lstStyle/>
          <a:p>
            <a:fld id="{CBCFB47B-7840-4A25-870C-4F07B1E913FF}" type="slidenum">
              <a:rPr lang="en-US" smtClean="0"/>
              <a:t>4</a:t>
            </a:fld>
            <a:endParaRPr lang="en-US"/>
          </a:p>
        </p:txBody>
      </p:sp>
    </p:spTree>
    <p:extLst>
      <p:ext uri="{BB962C8B-B14F-4D97-AF65-F5344CB8AC3E}">
        <p14:creationId xmlns:p14="http://schemas.microsoft.com/office/powerpoint/2010/main" val="3000953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BFD81-AD73-4E39-AC5C-7984317BD637}"/>
              </a:ext>
            </a:extLst>
          </p:cNvPr>
          <p:cNvSpPr>
            <a:spLocks noGrp="1"/>
          </p:cNvSpPr>
          <p:nvPr>
            <p:ph type="dt" sz="half" idx="10"/>
          </p:nvPr>
        </p:nvSpPr>
        <p:spPr/>
        <p:txBody>
          <a:bodyPr/>
          <a:lstStyle/>
          <a:p>
            <a:pPr>
              <a:defRPr/>
            </a:pPr>
            <a:r>
              <a:rPr lang="en-US" dirty="0"/>
              <a:t>DATE</a:t>
            </a:r>
          </a:p>
        </p:txBody>
      </p:sp>
      <p:sp>
        <p:nvSpPr>
          <p:cNvPr id="3" name="Slide Number Placeholder 2">
            <a:extLst>
              <a:ext uri="{FF2B5EF4-FFF2-40B4-BE49-F238E27FC236}">
                <a16:creationId xmlns:a16="http://schemas.microsoft.com/office/drawing/2014/main" id="{EBFA7DBB-249E-46E8-90A0-879AA7F54525}"/>
              </a:ext>
            </a:extLst>
          </p:cNvPr>
          <p:cNvSpPr>
            <a:spLocks noGrp="1"/>
          </p:cNvSpPr>
          <p:nvPr>
            <p:ph type="sldNum" sz="quarter" idx="12"/>
          </p:nvPr>
        </p:nvSpPr>
        <p:spPr/>
        <p:txBody>
          <a:bodyPr/>
          <a:lstStyle/>
          <a:p>
            <a:fld id="{A829F25A-84D3-4F9E-BD6A-3ADD05BBF9F6}" type="slidenum">
              <a:rPr lang="en-US" altLang="en-US" smtClean="0"/>
              <a:pPr/>
              <a:t>40</a:t>
            </a:fld>
            <a:endParaRPr lang="en-US" altLang="en-US" dirty="0"/>
          </a:p>
        </p:txBody>
      </p:sp>
      <p:sp>
        <p:nvSpPr>
          <p:cNvPr id="4" name="Content Placeholder 3">
            <a:extLst>
              <a:ext uri="{FF2B5EF4-FFF2-40B4-BE49-F238E27FC236}">
                <a16:creationId xmlns:a16="http://schemas.microsoft.com/office/drawing/2014/main" id="{2E942C9A-C6DD-47FB-A217-7FE20C77F820}"/>
              </a:ext>
            </a:extLst>
          </p:cNvPr>
          <p:cNvSpPr>
            <a:spLocks noGrp="1"/>
          </p:cNvSpPr>
          <p:nvPr>
            <p:ph sz="quarter" idx="13"/>
          </p:nvPr>
        </p:nvSpPr>
        <p:spPr>
          <a:xfrm>
            <a:off x="939800" y="914400"/>
            <a:ext cx="5430520" cy="5029200"/>
          </a:xfrm>
        </p:spPr>
        <p:txBody>
          <a:bodyPr/>
          <a:lstStyle/>
          <a:p>
            <a:pPr marL="0" indent="0">
              <a:buNone/>
            </a:pPr>
            <a:r>
              <a:rPr lang="en-US" sz="2400" dirty="0"/>
              <a:t>Connect with the Veterans Crisis Line to reach caring, qualified responders with the Department of Veterans Affairs. Many of them are Veterans themselves</a:t>
            </a:r>
          </a:p>
          <a:p>
            <a:r>
              <a:rPr lang="en-US" sz="2400" dirty="0"/>
              <a:t>Call 1-800-273-8255 and Press 1</a:t>
            </a:r>
          </a:p>
          <a:p>
            <a:r>
              <a:rPr lang="en-US" sz="2400" dirty="0"/>
              <a:t>Text 838255</a:t>
            </a:r>
          </a:p>
          <a:p>
            <a:r>
              <a:rPr lang="en-US" sz="2400" dirty="0"/>
              <a:t>Chat - Connect online    https://www.veteranscrisisline.net/get-help/chat</a:t>
            </a:r>
          </a:p>
          <a:p>
            <a:r>
              <a:rPr lang="en-US" sz="2400" dirty="0"/>
              <a:t>Support for deaf and hard of hearing  - For TTY users: Use your preferred relay service, or dial 711 then 1-800-273-8255. Or chat with us. </a:t>
            </a:r>
          </a:p>
        </p:txBody>
      </p:sp>
      <p:sp>
        <p:nvSpPr>
          <p:cNvPr id="5" name="Content Placeholder 4">
            <a:extLst>
              <a:ext uri="{FF2B5EF4-FFF2-40B4-BE49-F238E27FC236}">
                <a16:creationId xmlns:a16="http://schemas.microsoft.com/office/drawing/2014/main" id="{1DDCC309-E88C-455A-8227-FCAC2ECA9EF3}"/>
              </a:ext>
            </a:extLst>
          </p:cNvPr>
          <p:cNvSpPr>
            <a:spLocks noGrp="1"/>
          </p:cNvSpPr>
          <p:nvPr>
            <p:ph sz="quarter" idx="14"/>
          </p:nvPr>
        </p:nvSpPr>
        <p:spPr>
          <a:xfrm>
            <a:off x="6705600" y="1143000"/>
            <a:ext cx="5130800" cy="5029200"/>
          </a:xfrm>
        </p:spPr>
        <p:txBody>
          <a:bodyPr/>
          <a:lstStyle/>
          <a:p>
            <a:pPr marL="0" indent="0">
              <a:buNone/>
            </a:pPr>
            <a:r>
              <a:rPr lang="en-US" sz="2800" dirty="0"/>
              <a:t>This free support is</a:t>
            </a:r>
          </a:p>
          <a:p>
            <a:r>
              <a:rPr lang="en-US" sz="2800" dirty="0"/>
              <a:t>Confidential</a:t>
            </a:r>
          </a:p>
          <a:p>
            <a:r>
              <a:rPr lang="en-US" sz="2800" dirty="0"/>
              <a:t>Available every day, 24/7</a:t>
            </a:r>
          </a:p>
          <a:p>
            <a:pPr marL="0" indent="0">
              <a:buNone/>
            </a:pPr>
            <a:r>
              <a:rPr lang="en-US" sz="2800" dirty="0"/>
              <a:t>And serves</a:t>
            </a:r>
          </a:p>
          <a:p>
            <a:r>
              <a:rPr lang="en-US" sz="2800" dirty="0"/>
              <a:t>All Veterans</a:t>
            </a:r>
          </a:p>
          <a:p>
            <a:r>
              <a:rPr lang="en-US" sz="2800" dirty="0"/>
              <a:t>All Service members</a:t>
            </a:r>
          </a:p>
          <a:p>
            <a:r>
              <a:rPr lang="en-US" sz="2800" dirty="0"/>
              <a:t>National Guard and Reserve</a:t>
            </a:r>
          </a:p>
          <a:p>
            <a:r>
              <a:rPr lang="en-US" sz="2800" dirty="0"/>
              <a:t>Their family members and friends</a:t>
            </a:r>
          </a:p>
        </p:txBody>
      </p:sp>
      <p:sp>
        <p:nvSpPr>
          <p:cNvPr id="6" name="Title 5">
            <a:extLst>
              <a:ext uri="{FF2B5EF4-FFF2-40B4-BE49-F238E27FC236}">
                <a16:creationId xmlns:a16="http://schemas.microsoft.com/office/drawing/2014/main" id="{F04BF2E6-A512-4E23-8E53-7CC495DF1B83}"/>
              </a:ext>
            </a:extLst>
          </p:cNvPr>
          <p:cNvSpPr>
            <a:spLocks noGrp="1"/>
          </p:cNvSpPr>
          <p:nvPr>
            <p:ph type="title"/>
          </p:nvPr>
        </p:nvSpPr>
        <p:spPr>
          <a:xfrm>
            <a:off x="939800" y="198438"/>
            <a:ext cx="10261600" cy="487362"/>
          </a:xfrm>
        </p:spPr>
        <p:txBody>
          <a:bodyPr>
            <a:noAutofit/>
          </a:bodyPr>
          <a:lstStyle/>
          <a:p>
            <a:r>
              <a:rPr lang="en-US" sz="3200" dirty="0">
                <a:solidFill>
                  <a:schemeClr val="accent1"/>
                </a:solidFill>
              </a:rPr>
              <a:t>Veterans Crisis Line</a:t>
            </a:r>
          </a:p>
        </p:txBody>
      </p:sp>
      <p:sp>
        <p:nvSpPr>
          <p:cNvPr id="21" name="Rectangle 20">
            <a:extLst>
              <a:ext uri="{FF2B5EF4-FFF2-40B4-BE49-F238E27FC236}">
                <a16:creationId xmlns:a16="http://schemas.microsoft.com/office/drawing/2014/main" id="{5F4B04F8-B91F-4A62-AF25-EB98420EE4E7}"/>
              </a:ext>
            </a:extLst>
          </p:cNvPr>
          <p:cNvSpPr/>
          <p:nvPr/>
        </p:nvSpPr>
        <p:spPr>
          <a:xfrm>
            <a:off x="11078307" y="5990492"/>
            <a:ext cx="468923" cy="307777"/>
          </a:xfrm>
          <a:prstGeom prst="rect">
            <a:avLst/>
          </a:prstGeom>
        </p:spPr>
        <p:txBody>
          <a:bodyPr wrap="square">
            <a:spAutoFit/>
          </a:bodyPr>
          <a:lstStyle/>
          <a:p>
            <a:r>
              <a:rPr lang="en-US" sz="1400" dirty="0"/>
              <a:t>FG</a:t>
            </a:r>
          </a:p>
        </p:txBody>
      </p:sp>
    </p:spTree>
    <p:extLst>
      <p:ext uri="{BB962C8B-B14F-4D97-AF65-F5344CB8AC3E}">
        <p14:creationId xmlns:p14="http://schemas.microsoft.com/office/powerpoint/2010/main" val="4271603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24A2-E62D-40EF-A421-53372DF5F86A}"/>
              </a:ext>
            </a:extLst>
          </p:cNvPr>
          <p:cNvSpPr>
            <a:spLocks noGrp="1"/>
          </p:cNvSpPr>
          <p:nvPr>
            <p:ph type="title"/>
          </p:nvPr>
        </p:nvSpPr>
        <p:spPr>
          <a:xfrm>
            <a:off x="614680" y="335026"/>
            <a:ext cx="10515600" cy="752475"/>
          </a:xfrm>
        </p:spPr>
        <p:txBody>
          <a:bodyPr>
            <a:normAutofit fontScale="90000"/>
          </a:bodyPr>
          <a:lstStyle/>
          <a:p>
            <a:pPr algn="ctr"/>
            <a:r>
              <a:rPr lang="en-US" b="1" i="0" dirty="0">
                <a:solidFill>
                  <a:srgbClr val="043C71"/>
                </a:solidFill>
                <a:effectLst/>
                <a:latin typeface="Montserrat" panose="00000500000000000000" pitchFamily="2" charset="0"/>
              </a:rPr>
              <a:t>Crisis Chat</a:t>
            </a:r>
            <a:br>
              <a:rPr lang="en-US" b="1" i="0" dirty="0">
                <a:solidFill>
                  <a:srgbClr val="043C71"/>
                </a:solidFill>
                <a:effectLst/>
                <a:latin typeface="Montserrat" panose="00000500000000000000" pitchFamily="2" charset="0"/>
              </a:rPr>
            </a:br>
            <a:endParaRPr lang="en-US" dirty="0"/>
          </a:p>
        </p:txBody>
      </p:sp>
      <p:sp>
        <p:nvSpPr>
          <p:cNvPr id="3" name="Content Placeholder 2">
            <a:extLst>
              <a:ext uri="{FF2B5EF4-FFF2-40B4-BE49-F238E27FC236}">
                <a16:creationId xmlns:a16="http://schemas.microsoft.com/office/drawing/2014/main" id="{58ED6D0E-8529-428F-855A-39D97686127C}"/>
              </a:ext>
            </a:extLst>
          </p:cNvPr>
          <p:cNvSpPr>
            <a:spLocks noGrp="1"/>
          </p:cNvSpPr>
          <p:nvPr>
            <p:ph idx="1"/>
          </p:nvPr>
        </p:nvSpPr>
        <p:spPr>
          <a:xfrm>
            <a:off x="510639" y="890650"/>
            <a:ext cx="7220197" cy="5286314"/>
          </a:xfrm>
        </p:spPr>
        <p:txBody>
          <a:bodyPr>
            <a:normAutofit fontScale="92500" lnSpcReduction="10000"/>
          </a:bodyPr>
          <a:lstStyle/>
          <a:p>
            <a:r>
              <a:rPr lang="en-US" b="0" i="0" dirty="0">
                <a:solidFill>
                  <a:srgbClr val="4A5968"/>
                </a:solidFill>
                <a:effectLst/>
                <a:latin typeface="Avenir"/>
              </a:rPr>
              <a:t>The crisis chat is a free, anonymous, confidential resource that is available to any Service member, including members of the National Guard and Reserve, and any Veteran, even if not registered with VA or enrolled in VA health care.  Someone concerned about a Veteran in crisis may also use this support.</a:t>
            </a:r>
          </a:p>
          <a:p>
            <a:r>
              <a:rPr lang="en-US" b="0" i="0" dirty="0">
                <a:solidFill>
                  <a:srgbClr val="4A5968"/>
                </a:solidFill>
                <a:effectLst/>
                <a:latin typeface="Avenir"/>
              </a:rPr>
              <a:t>A responder will answer and ask you a few questions. This responder will work with you to help you through any personal crisis, even if that crisis does not involve thoughts of suicide. </a:t>
            </a:r>
          </a:p>
          <a:p>
            <a:r>
              <a:rPr lang="en-US" dirty="0">
                <a:solidFill>
                  <a:srgbClr val="4A5968"/>
                </a:solidFill>
                <a:latin typeface="Avenir"/>
              </a:rPr>
              <a:t>Examples of caller topics include</a:t>
            </a:r>
            <a:r>
              <a:rPr lang="en-US" b="0" i="0" dirty="0">
                <a:solidFill>
                  <a:srgbClr val="4A5968"/>
                </a:solidFill>
                <a:effectLst/>
                <a:latin typeface="Avenir"/>
              </a:rPr>
              <a:t> chronic pain, anxiety, depression, sleeplessness, anger, disturbing memories of tour of duty </a:t>
            </a:r>
            <a:endParaRPr lang="en-US" dirty="0"/>
          </a:p>
        </p:txBody>
      </p:sp>
      <p:sp>
        <p:nvSpPr>
          <p:cNvPr id="4" name="Date Placeholder 3">
            <a:extLst>
              <a:ext uri="{FF2B5EF4-FFF2-40B4-BE49-F238E27FC236}">
                <a16:creationId xmlns:a16="http://schemas.microsoft.com/office/drawing/2014/main" id="{9B330389-B427-495A-B7D5-868649B0A3E1}"/>
              </a:ext>
            </a:extLst>
          </p:cNvPr>
          <p:cNvSpPr>
            <a:spLocks noGrp="1"/>
          </p:cNvSpPr>
          <p:nvPr>
            <p:ph type="dt" sz="half" idx="10"/>
          </p:nvPr>
        </p:nvSpPr>
        <p:spPr/>
        <p:txBody>
          <a:bodyPr/>
          <a:lstStyle/>
          <a:p>
            <a:fld id="{83E12E13-5804-4CDD-9F49-8CDCE3104AD9}" type="datetime1">
              <a:rPr lang="en-US" smtClean="0"/>
              <a:t>11/16/2021</a:t>
            </a:fld>
            <a:endParaRPr lang="en-US" dirty="0"/>
          </a:p>
        </p:txBody>
      </p:sp>
      <p:sp>
        <p:nvSpPr>
          <p:cNvPr id="5" name="Footer Placeholder 4">
            <a:extLst>
              <a:ext uri="{FF2B5EF4-FFF2-40B4-BE49-F238E27FC236}">
                <a16:creationId xmlns:a16="http://schemas.microsoft.com/office/drawing/2014/main" id="{D391F0C1-0377-4A3F-B2A6-2AA7BBD48F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9FB7DC-BB3F-4A5C-AAEB-65F1C34DEA5C}"/>
              </a:ext>
            </a:extLst>
          </p:cNvPr>
          <p:cNvSpPr>
            <a:spLocks noGrp="1"/>
          </p:cNvSpPr>
          <p:nvPr>
            <p:ph type="sldNum" sz="quarter" idx="12"/>
          </p:nvPr>
        </p:nvSpPr>
        <p:spPr/>
        <p:txBody>
          <a:bodyPr/>
          <a:lstStyle/>
          <a:p>
            <a:fld id="{7621A00D-BF28-4D35-A57C-6AFC17FF2085}" type="slidenum">
              <a:rPr lang="en-US" smtClean="0"/>
              <a:t>41</a:t>
            </a:fld>
            <a:endParaRPr lang="en-US" dirty="0"/>
          </a:p>
        </p:txBody>
      </p:sp>
      <p:pic>
        <p:nvPicPr>
          <p:cNvPr id="7" name="Picture 6">
            <a:extLst>
              <a:ext uri="{FF2B5EF4-FFF2-40B4-BE49-F238E27FC236}">
                <a16:creationId xmlns:a16="http://schemas.microsoft.com/office/drawing/2014/main" id="{1503BE85-BDC2-4BC4-B5DA-2A7BC6528EE2}"/>
              </a:ext>
            </a:extLst>
          </p:cNvPr>
          <p:cNvPicPr>
            <a:picLocks noChangeAspect="1"/>
          </p:cNvPicPr>
          <p:nvPr/>
        </p:nvPicPr>
        <p:blipFill>
          <a:blip r:embed="rId2"/>
          <a:stretch>
            <a:fillRect/>
          </a:stretch>
        </p:blipFill>
        <p:spPr>
          <a:xfrm>
            <a:off x="7423805" y="741362"/>
            <a:ext cx="4863198" cy="4738956"/>
          </a:xfrm>
          <a:prstGeom prst="rect">
            <a:avLst/>
          </a:prstGeom>
        </p:spPr>
      </p:pic>
      <p:sp>
        <p:nvSpPr>
          <p:cNvPr id="8" name="Rectangle 7">
            <a:extLst>
              <a:ext uri="{FF2B5EF4-FFF2-40B4-BE49-F238E27FC236}">
                <a16:creationId xmlns:a16="http://schemas.microsoft.com/office/drawing/2014/main" id="{F71CD150-36C6-47E4-89B8-94835CDC8C4D}"/>
              </a:ext>
            </a:extLst>
          </p:cNvPr>
          <p:cNvSpPr/>
          <p:nvPr/>
        </p:nvSpPr>
        <p:spPr>
          <a:xfrm>
            <a:off x="11078307" y="5990492"/>
            <a:ext cx="468923" cy="307777"/>
          </a:xfrm>
          <a:prstGeom prst="rect">
            <a:avLst/>
          </a:prstGeom>
        </p:spPr>
        <p:txBody>
          <a:bodyPr wrap="square">
            <a:spAutoFit/>
          </a:bodyPr>
          <a:lstStyle/>
          <a:p>
            <a:r>
              <a:rPr lang="en-US" sz="1400" dirty="0"/>
              <a:t>FG</a:t>
            </a:r>
          </a:p>
        </p:txBody>
      </p:sp>
    </p:spTree>
    <p:extLst>
      <p:ext uri="{BB962C8B-B14F-4D97-AF65-F5344CB8AC3E}">
        <p14:creationId xmlns:p14="http://schemas.microsoft.com/office/powerpoint/2010/main" val="30964699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0A59-7F64-458E-96BD-A5D190307748}"/>
              </a:ext>
            </a:extLst>
          </p:cNvPr>
          <p:cNvSpPr>
            <a:spLocks noGrp="1"/>
          </p:cNvSpPr>
          <p:nvPr>
            <p:ph type="title"/>
          </p:nvPr>
        </p:nvSpPr>
        <p:spPr>
          <a:xfrm>
            <a:off x="838200" y="365126"/>
            <a:ext cx="10515600" cy="928688"/>
          </a:xfrm>
        </p:spPr>
        <p:txBody>
          <a:bodyPr>
            <a:normAutofit fontScale="90000"/>
          </a:bodyPr>
          <a:lstStyle/>
          <a:p>
            <a:pPr algn="ctr"/>
            <a:r>
              <a:rPr lang="en-US" sz="4000" dirty="0">
                <a:solidFill>
                  <a:srgbClr val="003F72"/>
                </a:solidFill>
                <a:latin typeface="Georgia" panose="02040502050405020303" pitchFamily="18" charset="0"/>
              </a:rPr>
              <a:t>Applying for VA Healthcare</a:t>
            </a:r>
            <a:br>
              <a:rPr lang="en-US" sz="4400" dirty="0">
                <a:solidFill>
                  <a:srgbClr val="003F72"/>
                </a:solidFill>
                <a:latin typeface="Georgia" panose="02040502050405020303" pitchFamily="18" charset="0"/>
              </a:rPr>
            </a:br>
            <a:r>
              <a:rPr lang="en-US" sz="3200" dirty="0">
                <a:solidFill>
                  <a:srgbClr val="003F72"/>
                </a:solidFill>
                <a:latin typeface="Georgia" panose="02040502050405020303" pitchFamily="18" charset="0"/>
              </a:rPr>
              <a:t>What Information is needed</a:t>
            </a:r>
            <a:endParaRPr lang="en-US" sz="3200" dirty="0"/>
          </a:p>
        </p:txBody>
      </p:sp>
      <p:sp>
        <p:nvSpPr>
          <p:cNvPr id="3" name="Content Placeholder 2">
            <a:extLst>
              <a:ext uri="{FF2B5EF4-FFF2-40B4-BE49-F238E27FC236}">
                <a16:creationId xmlns:a16="http://schemas.microsoft.com/office/drawing/2014/main" id="{CAC650B4-13B5-42FE-87DD-647B736F0E6B}"/>
              </a:ext>
            </a:extLst>
          </p:cNvPr>
          <p:cNvSpPr>
            <a:spLocks noGrp="1"/>
          </p:cNvSpPr>
          <p:nvPr>
            <p:ph idx="1"/>
          </p:nvPr>
        </p:nvSpPr>
        <p:spPr>
          <a:xfrm>
            <a:off x="838200" y="1473200"/>
            <a:ext cx="10515600" cy="4703763"/>
          </a:xfrm>
        </p:spPr>
        <p:txBody>
          <a:bodyPr>
            <a:normAutofit/>
          </a:bodyPr>
          <a:lstStyle/>
          <a:p>
            <a:r>
              <a:rPr lang="en-US" sz="2400" b="1" i="0" dirty="0">
                <a:solidFill>
                  <a:srgbClr val="323A45"/>
                </a:solidFill>
                <a:effectLst/>
                <a:latin typeface="Source Sans Pro" panose="020B0503030403020204" pitchFamily="34" charset="0"/>
              </a:rPr>
              <a:t>Social Security numbers</a:t>
            </a:r>
            <a:r>
              <a:rPr lang="en-US" sz="2400" b="0" i="0" dirty="0">
                <a:solidFill>
                  <a:srgbClr val="323A45"/>
                </a:solidFill>
                <a:effectLst/>
                <a:latin typeface="Source Sans Pro" panose="020B0503030403020204" pitchFamily="34" charset="0"/>
              </a:rPr>
              <a:t> for Veteran, Veteran’s spouse, and qualified dependents.</a:t>
            </a:r>
          </a:p>
          <a:p>
            <a:r>
              <a:rPr lang="en-US" sz="2400" b="1" dirty="0">
                <a:solidFill>
                  <a:srgbClr val="323A45"/>
                </a:solidFill>
                <a:latin typeface="Source Sans Pro" panose="020B0503030403020204" pitchFamily="34" charset="0"/>
              </a:rPr>
              <a:t>M</a:t>
            </a:r>
            <a:r>
              <a:rPr lang="en-US" sz="2400" b="1" i="0" dirty="0">
                <a:solidFill>
                  <a:srgbClr val="323A45"/>
                </a:solidFill>
                <a:effectLst/>
                <a:latin typeface="Source Sans Pro" panose="020B0503030403020204" pitchFamily="34" charset="0"/>
              </a:rPr>
              <a:t>ilitary discharge information.</a:t>
            </a:r>
            <a:r>
              <a:rPr lang="en-US" sz="2400" dirty="0">
                <a:solidFill>
                  <a:srgbClr val="323A45"/>
                </a:solidFill>
                <a:latin typeface="Source Sans Pro" panose="020B0503030403020204" pitchFamily="34" charset="0"/>
              </a:rPr>
              <a:t>  A</a:t>
            </a:r>
            <a:r>
              <a:rPr lang="en-US" sz="2400" b="0" i="0" dirty="0">
                <a:solidFill>
                  <a:srgbClr val="323A45"/>
                </a:solidFill>
                <a:effectLst/>
                <a:latin typeface="Source Sans Pro" panose="020B0503030403020204" pitchFamily="34" charset="0"/>
              </a:rPr>
              <a:t> copy of the DD214 or other separation documents.</a:t>
            </a:r>
          </a:p>
          <a:p>
            <a:pPr algn="l">
              <a:buFont typeface="Arial" panose="020B0604020202020204" pitchFamily="34" charset="0"/>
              <a:buChar char="•"/>
            </a:pPr>
            <a:r>
              <a:rPr lang="en-US" sz="2400" b="1" i="0" dirty="0">
                <a:solidFill>
                  <a:srgbClr val="323A45"/>
                </a:solidFill>
                <a:effectLst/>
                <a:latin typeface="Source Sans Pro" panose="020B0503030403020204" pitchFamily="34" charset="0"/>
              </a:rPr>
              <a:t>Insurance cards</a:t>
            </a:r>
            <a:r>
              <a:rPr lang="en-US" sz="2400" b="0" i="0" dirty="0">
                <a:solidFill>
                  <a:srgbClr val="323A45"/>
                </a:solidFill>
                <a:effectLst/>
                <a:latin typeface="Source Sans Pro" panose="020B0503030403020204" pitchFamily="34" charset="0"/>
              </a:rPr>
              <a:t> for all health insurance companies that cover Veteran. This includes any coverage through a spouse or significant other; Medicare; private insurance; or insurance from Veteran’s employer.</a:t>
            </a:r>
          </a:p>
          <a:p>
            <a:pPr algn="l">
              <a:buFont typeface="Arial" panose="020B0604020202020204" pitchFamily="34" charset="0"/>
              <a:buChar char="•"/>
            </a:pPr>
            <a:r>
              <a:rPr lang="en-US" sz="2200" b="1" i="0" dirty="0">
                <a:solidFill>
                  <a:srgbClr val="323A45"/>
                </a:solidFill>
                <a:effectLst/>
                <a:latin typeface="Source Sans Pro" panose="020B0503030403020204" pitchFamily="34" charset="0"/>
              </a:rPr>
              <a:t>(Optional) Last year’s gross household income</a:t>
            </a:r>
            <a:r>
              <a:rPr lang="en-US" sz="2200" b="0" i="0" dirty="0">
                <a:solidFill>
                  <a:srgbClr val="323A45"/>
                </a:solidFill>
                <a:effectLst/>
                <a:latin typeface="Source Sans Pro" panose="020B0503030403020204" pitchFamily="34" charset="0"/>
              </a:rPr>
              <a:t> for Veteran, spouse, and dependents. This includes income from a job and any other sources.   Gross household income is the income before taxes and any other deductions.</a:t>
            </a:r>
          </a:p>
          <a:p>
            <a:pPr algn="l">
              <a:buFont typeface="Arial" panose="020B0604020202020204" pitchFamily="34" charset="0"/>
              <a:buChar char="•"/>
            </a:pPr>
            <a:r>
              <a:rPr lang="en-US" sz="2200" b="1" i="0" dirty="0">
                <a:solidFill>
                  <a:srgbClr val="323A45"/>
                </a:solidFill>
                <a:effectLst/>
                <a:latin typeface="Source Sans Pro" panose="020B0503030403020204" pitchFamily="34" charset="0"/>
              </a:rPr>
              <a:t>(Optional) Deductible expenses for last year.</a:t>
            </a:r>
            <a:r>
              <a:rPr lang="en-US" sz="2200" b="0" i="0" dirty="0">
                <a:solidFill>
                  <a:srgbClr val="323A45"/>
                </a:solidFill>
                <a:effectLst/>
                <a:latin typeface="Source Sans Pro" panose="020B0503030403020204" pitchFamily="34" charset="0"/>
              </a:rPr>
              <a:t> These include certain health care and education costs. These expenses will lower the amount of money we count as income.</a:t>
            </a:r>
          </a:p>
          <a:p>
            <a:pPr algn="l">
              <a:buFont typeface="Arial" panose="020B0604020202020204" pitchFamily="34" charset="0"/>
              <a:buChar char="•"/>
            </a:pPr>
            <a:endParaRPr lang="en-US" sz="2400" b="0" i="0" dirty="0">
              <a:solidFill>
                <a:srgbClr val="323A45"/>
              </a:solidFill>
              <a:effectLst/>
              <a:latin typeface="Source Sans Pro" panose="020B0503030403020204" pitchFamily="34" charset="0"/>
            </a:endParaRPr>
          </a:p>
          <a:p>
            <a:endParaRPr lang="en-US" b="0" i="0" dirty="0">
              <a:solidFill>
                <a:srgbClr val="323A45"/>
              </a:solidFill>
              <a:effectLst/>
              <a:latin typeface="Source Sans Pro" panose="020B0503030403020204" pitchFamily="34" charset="0"/>
            </a:endParaRPr>
          </a:p>
          <a:p>
            <a:endParaRPr lang="en-US" dirty="0"/>
          </a:p>
        </p:txBody>
      </p:sp>
      <p:sp>
        <p:nvSpPr>
          <p:cNvPr id="4" name="Date Placeholder 3">
            <a:extLst>
              <a:ext uri="{FF2B5EF4-FFF2-40B4-BE49-F238E27FC236}">
                <a16:creationId xmlns:a16="http://schemas.microsoft.com/office/drawing/2014/main" id="{CADE37D9-C569-4AFC-A50D-29F83ACCAD76}"/>
              </a:ext>
            </a:extLst>
          </p:cNvPr>
          <p:cNvSpPr>
            <a:spLocks noGrp="1"/>
          </p:cNvSpPr>
          <p:nvPr>
            <p:ph type="dt" sz="half" idx="10"/>
          </p:nvPr>
        </p:nvSpPr>
        <p:spPr/>
        <p:txBody>
          <a:bodyPr/>
          <a:lstStyle/>
          <a:p>
            <a:fld id="{AF0DD8C7-6865-4F08-9B62-694D0853E502}" type="datetime1">
              <a:rPr lang="en-US" smtClean="0"/>
              <a:t>11/16/2021</a:t>
            </a:fld>
            <a:endParaRPr lang="en-US" dirty="0"/>
          </a:p>
        </p:txBody>
      </p:sp>
      <p:sp>
        <p:nvSpPr>
          <p:cNvPr id="5" name="Footer Placeholder 4">
            <a:extLst>
              <a:ext uri="{FF2B5EF4-FFF2-40B4-BE49-F238E27FC236}">
                <a16:creationId xmlns:a16="http://schemas.microsoft.com/office/drawing/2014/main" id="{DD52EC66-99B6-4A21-AF8A-F08B6DAE84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5446F6-9686-4976-93EF-CD14CB938379}"/>
              </a:ext>
            </a:extLst>
          </p:cNvPr>
          <p:cNvSpPr>
            <a:spLocks noGrp="1"/>
          </p:cNvSpPr>
          <p:nvPr>
            <p:ph type="sldNum" sz="quarter" idx="12"/>
          </p:nvPr>
        </p:nvSpPr>
        <p:spPr/>
        <p:txBody>
          <a:bodyPr/>
          <a:lstStyle/>
          <a:p>
            <a:fld id="{7621A00D-BF28-4D35-A57C-6AFC17FF2085}" type="slidenum">
              <a:rPr lang="en-US" smtClean="0"/>
              <a:t>42</a:t>
            </a:fld>
            <a:endParaRPr lang="en-US" dirty="0"/>
          </a:p>
        </p:txBody>
      </p:sp>
    </p:spTree>
    <p:extLst>
      <p:ext uri="{BB962C8B-B14F-4D97-AF65-F5344CB8AC3E}">
        <p14:creationId xmlns:p14="http://schemas.microsoft.com/office/powerpoint/2010/main" val="1106145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B9EF-B9F1-4642-97BC-2FD5B9EC6220}"/>
              </a:ext>
            </a:extLst>
          </p:cNvPr>
          <p:cNvSpPr>
            <a:spLocks noGrp="1"/>
          </p:cNvSpPr>
          <p:nvPr>
            <p:ph type="title"/>
          </p:nvPr>
        </p:nvSpPr>
        <p:spPr>
          <a:xfrm>
            <a:off x="838200" y="195898"/>
            <a:ext cx="10515600" cy="630555"/>
          </a:xfrm>
        </p:spPr>
        <p:txBody>
          <a:bodyPr/>
          <a:lstStyle/>
          <a:p>
            <a:pPr algn="ctr"/>
            <a:r>
              <a:rPr kumimoji="0" lang="en-US" sz="3600" b="0" i="0" u="none" strike="noStrike" kern="1200" cap="none" spc="0" normalizeH="0" baseline="0" noProof="0" dirty="0">
                <a:ln>
                  <a:noFill/>
                </a:ln>
                <a:solidFill>
                  <a:srgbClr val="003F72"/>
                </a:solidFill>
                <a:effectLst/>
                <a:uLnTx/>
                <a:uFillTx/>
                <a:latin typeface="Georgia" panose="02040502050405020303" pitchFamily="18" charset="0"/>
                <a:ea typeface="+mj-ea"/>
                <a:cs typeface="+mj-cs"/>
              </a:rPr>
              <a:t>Applying for VA Healthcare</a:t>
            </a:r>
            <a:endParaRPr lang="en-US" dirty="0"/>
          </a:p>
        </p:txBody>
      </p:sp>
      <p:sp>
        <p:nvSpPr>
          <p:cNvPr id="3" name="Content Placeholder 2">
            <a:extLst>
              <a:ext uri="{FF2B5EF4-FFF2-40B4-BE49-F238E27FC236}">
                <a16:creationId xmlns:a16="http://schemas.microsoft.com/office/drawing/2014/main" id="{ECCD890E-DD28-44F2-A74C-05776071030B}"/>
              </a:ext>
            </a:extLst>
          </p:cNvPr>
          <p:cNvSpPr>
            <a:spLocks noGrp="1"/>
          </p:cNvSpPr>
          <p:nvPr>
            <p:ph idx="1"/>
          </p:nvPr>
        </p:nvSpPr>
        <p:spPr>
          <a:xfrm>
            <a:off x="1154547" y="1311592"/>
            <a:ext cx="10972800" cy="5350510"/>
          </a:xfrm>
        </p:spPr>
        <p:txBody>
          <a:bodyPr>
            <a:normAutofit/>
          </a:bodyPr>
          <a:lstStyle/>
          <a:p>
            <a:pPr algn="l">
              <a:spcAft>
                <a:spcPts val="1200"/>
              </a:spcAft>
            </a:pPr>
            <a:r>
              <a:rPr lang="en-US" b="1" i="0" dirty="0">
                <a:solidFill>
                  <a:srgbClr val="323A45"/>
                </a:solidFill>
                <a:effectLst/>
                <a:latin typeface="Bitter"/>
              </a:rPr>
              <a:t>Apply online: </a:t>
            </a:r>
            <a:r>
              <a:rPr lang="en-US" dirty="0">
                <a:hlinkClick r:id="rId2"/>
              </a:rPr>
              <a:t>Apply For Health Care | Veterans Affairs (va.gov)</a:t>
            </a:r>
            <a:r>
              <a:rPr lang="en-US" b="1" i="0" dirty="0">
                <a:solidFill>
                  <a:srgbClr val="323A45"/>
                </a:solidFill>
                <a:effectLst/>
                <a:latin typeface="Bitter"/>
              </a:rPr>
              <a:t>     https://www.va.gov/health-care/apply/application/introduction</a:t>
            </a:r>
          </a:p>
          <a:p>
            <a:pPr algn="l">
              <a:spcAft>
                <a:spcPts val="1200"/>
              </a:spcAft>
            </a:pPr>
            <a:r>
              <a:rPr lang="en-US" b="1" i="0" dirty="0">
                <a:solidFill>
                  <a:srgbClr val="323A45"/>
                </a:solidFill>
                <a:effectLst/>
                <a:latin typeface="Bitter"/>
              </a:rPr>
              <a:t>Apply by phone   </a:t>
            </a:r>
            <a:r>
              <a:rPr lang="en-US" b="0" i="0" dirty="0">
                <a:solidFill>
                  <a:srgbClr val="323A45"/>
                </a:solidFill>
                <a:effectLst/>
                <a:latin typeface="Source Sans Pro" panose="020B0503030403020204" pitchFamily="34" charset="0"/>
              </a:rPr>
              <a:t>Call our toll-free hotline at </a:t>
            </a:r>
            <a:r>
              <a:rPr lang="en-US" b="0" i="0" u="sng" dirty="0">
                <a:solidFill>
                  <a:srgbClr val="004795"/>
                </a:solidFill>
                <a:effectLst/>
                <a:latin typeface="Source Sans Pro" panose="020B0503030403020204" pitchFamily="34" charset="0"/>
                <a:hlinkClick r:id="rId3"/>
              </a:rPr>
              <a:t>877-222-8387</a:t>
            </a:r>
            <a:r>
              <a:rPr lang="en-US" b="0" i="0" dirty="0">
                <a:solidFill>
                  <a:srgbClr val="323A45"/>
                </a:solidFill>
                <a:effectLst/>
                <a:latin typeface="Source Sans Pro" panose="020B0503030403020204" pitchFamily="34" charset="0"/>
              </a:rPr>
              <a:t>, Monday through Friday, 8:00 a.m. to 8:00 p.m. ET to get help with your application.</a:t>
            </a:r>
          </a:p>
          <a:p>
            <a:pPr algn="l"/>
            <a:r>
              <a:rPr lang="en-US" b="1" i="0" dirty="0">
                <a:solidFill>
                  <a:srgbClr val="323A45"/>
                </a:solidFill>
                <a:effectLst/>
                <a:latin typeface="Bitter"/>
              </a:rPr>
              <a:t>Apply by mail  </a:t>
            </a:r>
            <a:r>
              <a:rPr lang="en-US" b="0" i="0" dirty="0">
                <a:solidFill>
                  <a:srgbClr val="323A45"/>
                </a:solidFill>
                <a:effectLst/>
                <a:latin typeface="Source Sans Pro" panose="020B0503030403020204" pitchFamily="34" charset="0"/>
              </a:rPr>
              <a:t>Fill out an Application for Health Benefits (VA Form 10-10EZ). </a:t>
            </a:r>
            <a:r>
              <a:rPr lang="en-US" b="0" i="0" u="sng" dirty="0">
                <a:solidFill>
                  <a:srgbClr val="004795"/>
                </a:solidFill>
                <a:effectLst/>
                <a:latin typeface="Source Sans Pro" panose="020B0503030403020204" pitchFamily="34" charset="0"/>
                <a:hlinkClick r:id="rId4"/>
              </a:rPr>
              <a:t>Download VA Form 10-10EZ (PDF)</a:t>
            </a:r>
            <a:r>
              <a:rPr lang="en-US" b="0" i="0" dirty="0">
                <a:solidFill>
                  <a:srgbClr val="323A45"/>
                </a:solidFill>
                <a:effectLst/>
                <a:latin typeface="Source Sans Pro" panose="020B0503030403020204" pitchFamily="34" charset="0"/>
              </a:rPr>
              <a:t> </a:t>
            </a:r>
          </a:p>
          <a:p>
            <a:pPr marL="0" indent="0" algn="l">
              <a:buNone/>
            </a:pPr>
            <a:r>
              <a:rPr lang="en-US" dirty="0">
                <a:solidFill>
                  <a:srgbClr val="323A45"/>
                </a:solidFill>
                <a:latin typeface="Source Sans Pro" panose="020B0503030403020204" pitchFamily="34" charset="0"/>
              </a:rPr>
              <a:t>	</a:t>
            </a:r>
            <a:r>
              <a:rPr lang="en-US" sz="1600" b="0" i="0" dirty="0">
                <a:solidFill>
                  <a:srgbClr val="323A45"/>
                </a:solidFill>
                <a:effectLst/>
                <a:latin typeface="Source Sans Pro" panose="020B0503030403020204" pitchFamily="34" charset="0"/>
              </a:rPr>
              <a:t>Send your completed application here:</a:t>
            </a:r>
          </a:p>
          <a:p>
            <a:pPr marL="0" indent="0" algn="l">
              <a:buNone/>
            </a:pPr>
            <a:r>
              <a:rPr lang="en-US" sz="1600" dirty="0">
                <a:solidFill>
                  <a:srgbClr val="323A45"/>
                </a:solidFill>
                <a:latin typeface="Source Sans Pro" panose="020B0503030403020204" pitchFamily="34" charset="0"/>
              </a:rPr>
              <a:t>	H</a:t>
            </a:r>
            <a:r>
              <a:rPr lang="en-US" sz="1600" b="0" i="0" dirty="0">
                <a:solidFill>
                  <a:srgbClr val="323A45"/>
                </a:solidFill>
                <a:effectLst/>
                <a:latin typeface="Source Sans Pro" panose="020B0503030403020204" pitchFamily="34" charset="0"/>
              </a:rPr>
              <a:t>ealth Eligibility Center</a:t>
            </a:r>
            <a:br>
              <a:rPr lang="en-US" sz="1600" b="0" i="0" dirty="0">
                <a:solidFill>
                  <a:srgbClr val="323A45"/>
                </a:solidFill>
                <a:effectLst/>
                <a:latin typeface="Source Sans Pro" panose="020B0503030403020204" pitchFamily="34" charset="0"/>
              </a:rPr>
            </a:br>
            <a:r>
              <a:rPr lang="en-US" sz="1600" b="0" i="0" dirty="0">
                <a:solidFill>
                  <a:srgbClr val="323A45"/>
                </a:solidFill>
                <a:effectLst/>
                <a:latin typeface="Source Sans Pro" panose="020B0503030403020204" pitchFamily="34" charset="0"/>
              </a:rPr>
              <a:t>	2957 Clairmont Rd., Suite 200</a:t>
            </a:r>
            <a:br>
              <a:rPr lang="en-US" sz="1600" b="0" i="0" dirty="0">
                <a:solidFill>
                  <a:srgbClr val="323A45"/>
                </a:solidFill>
                <a:effectLst/>
                <a:latin typeface="Source Sans Pro" panose="020B0503030403020204" pitchFamily="34" charset="0"/>
              </a:rPr>
            </a:br>
            <a:r>
              <a:rPr lang="en-US" sz="1600" b="0" i="0" dirty="0">
                <a:solidFill>
                  <a:srgbClr val="323A45"/>
                </a:solidFill>
                <a:effectLst/>
                <a:latin typeface="Source Sans Pro" panose="020B0503030403020204" pitchFamily="34" charset="0"/>
              </a:rPr>
              <a:t>	Atlanta, GA 30329</a:t>
            </a:r>
          </a:p>
          <a:p>
            <a:pPr algn="l">
              <a:spcAft>
                <a:spcPts val="1200"/>
              </a:spcAft>
            </a:pPr>
            <a:endParaRPr lang="en-US" b="0" i="0" u="sng" dirty="0">
              <a:solidFill>
                <a:srgbClr val="004795"/>
              </a:solidFill>
              <a:effectLst/>
              <a:latin typeface="Source Sans Pro" panose="020B0503030403020204" pitchFamily="34" charset="0"/>
            </a:endParaRPr>
          </a:p>
          <a:p>
            <a:pPr algn="l">
              <a:spcAft>
                <a:spcPts val="1200"/>
              </a:spcAft>
            </a:pPr>
            <a:endParaRPr lang="en-US" b="0" i="0" dirty="0">
              <a:solidFill>
                <a:srgbClr val="323A45"/>
              </a:solidFill>
              <a:effectLst/>
              <a:latin typeface="Source Sans Pro" panose="020B0503030403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0EA5BD5B-8522-45F6-8685-E2A6FACDC488}"/>
              </a:ext>
            </a:extLst>
          </p:cNvPr>
          <p:cNvSpPr>
            <a:spLocks noGrp="1"/>
          </p:cNvSpPr>
          <p:nvPr>
            <p:ph type="dt" sz="half" idx="10"/>
          </p:nvPr>
        </p:nvSpPr>
        <p:spPr/>
        <p:txBody>
          <a:bodyPr/>
          <a:lstStyle/>
          <a:p>
            <a:fld id="{79482DF8-E70A-4B19-8B3C-43C8D74EE00A}" type="datetime1">
              <a:rPr lang="en-US" smtClean="0"/>
              <a:t>11/16/2021</a:t>
            </a:fld>
            <a:endParaRPr lang="en-US" dirty="0"/>
          </a:p>
        </p:txBody>
      </p:sp>
      <p:sp>
        <p:nvSpPr>
          <p:cNvPr id="5" name="Footer Placeholder 4">
            <a:extLst>
              <a:ext uri="{FF2B5EF4-FFF2-40B4-BE49-F238E27FC236}">
                <a16:creationId xmlns:a16="http://schemas.microsoft.com/office/drawing/2014/main" id="{161E56F2-3733-450C-A021-816F488DF6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B7B2EA-03AD-40D2-86B7-C5C6CC597D3F}"/>
              </a:ext>
            </a:extLst>
          </p:cNvPr>
          <p:cNvSpPr>
            <a:spLocks noGrp="1"/>
          </p:cNvSpPr>
          <p:nvPr>
            <p:ph type="sldNum" sz="quarter" idx="12"/>
          </p:nvPr>
        </p:nvSpPr>
        <p:spPr/>
        <p:txBody>
          <a:bodyPr/>
          <a:lstStyle/>
          <a:p>
            <a:fld id="{7621A00D-BF28-4D35-A57C-6AFC17FF2085}" type="slidenum">
              <a:rPr lang="en-US" smtClean="0"/>
              <a:t>43</a:t>
            </a:fld>
            <a:endParaRPr lang="en-US" dirty="0"/>
          </a:p>
        </p:txBody>
      </p:sp>
    </p:spTree>
    <p:extLst>
      <p:ext uri="{BB962C8B-B14F-4D97-AF65-F5344CB8AC3E}">
        <p14:creationId xmlns:p14="http://schemas.microsoft.com/office/powerpoint/2010/main" val="2198392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34FB61-60CC-40F2-9D87-DDF0EB1C13F6}"/>
              </a:ext>
            </a:extLst>
          </p:cNvPr>
          <p:cNvSpPr/>
          <p:nvPr/>
        </p:nvSpPr>
        <p:spPr>
          <a:xfrm>
            <a:off x="2113280" y="4073973"/>
            <a:ext cx="7965440" cy="1876528"/>
          </a:xfrm>
          <a:prstGeom prst="rect">
            <a:avLst/>
          </a:prstGeom>
          <a:solidFill>
            <a:srgbClr val="447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latin typeface="Calibri"/>
            </a:endParaRPr>
          </a:p>
        </p:txBody>
      </p:sp>
      <p:pic>
        <p:nvPicPr>
          <p:cNvPr id="7" name="Picture 6">
            <a:extLst>
              <a:ext uri="{FF2B5EF4-FFF2-40B4-BE49-F238E27FC236}">
                <a16:creationId xmlns:a16="http://schemas.microsoft.com/office/drawing/2014/main" id="{933A71DB-CED0-4A38-8528-75EE08EA90A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475" y="4112738"/>
            <a:ext cx="720487" cy="1798998"/>
          </a:xfrm>
          <a:prstGeom prst="rect">
            <a:avLst/>
          </a:prstGeom>
        </p:spPr>
      </p:pic>
      <p:sp>
        <p:nvSpPr>
          <p:cNvPr id="10" name="TextBox 9">
            <a:extLst>
              <a:ext uri="{FF2B5EF4-FFF2-40B4-BE49-F238E27FC236}">
                <a16:creationId xmlns:a16="http://schemas.microsoft.com/office/drawing/2014/main" id="{B3D70D38-96D1-4190-9A94-254B365C810D}"/>
              </a:ext>
            </a:extLst>
          </p:cNvPr>
          <p:cNvSpPr txBox="1"/>
          <p:nvPr/>
        </p:nvSpPr>
        <p:spPr>
          <a:xfrm>
            <a:off x="3048000" y="4204616"/>
            <a:ext cx="4949894" cy="1692771"/>
          </a:xfrm>
          <a:prstGeom prst="rect">
            <a:avLst/>
          </a:prstGeom>
          <a:noFill/>
        </p:spPr>
        <p:txBody>
          <a:bodyPr wrap="square" rtlCol="0">
            <a:spAutoFit/>
          </a:bodyPr>
          <a:lstStyle/>
          <a:p>
            <a:pPr fontAlgn="base">
              <a:spcBef>
                <a:spcPct val="0"/>
              </a:spcBef>
              <a:spcAft>
                <a:spcPct val="0"/>
              </a:spcAft>
            </a:pPr>
            <a:r>
              <a:rPr lang="en-US" sz="2800" b="1" dirty="0">
                <a:solidFill>
                  <a:prstClr val="white"/>
                </a:solidFill>
                <a:latin typeface="Arial" charset="0"/>
                <a:ea typeface="ヒラギノ角ゴ Pro W3" pitchFamily="1" charset="-128"/>
              </a:rPr>
              <a:t>PTSDconsult@va.gov</a:t>
            </a:r>
          </a:p>
          <a:p>
            <a:pPr fontAlgn="base">
              <a:spcBef>
                <a:spcPct val="0"/>
              </a:spcBef>
              <a:spcAft>
                <a:spcPct val="0"/>
              </a:spcAft>
            </a:pPr>
            <a:endParaRPr lang="en-US" sz="1000" b="1" dirty="0">
              <a:solidFill>
                <a:prstClr val="white"/>
              </a:solidFill>
              <a:latin typeface="Arial" charset="0"/>
              <a:ea typeface="ヒラギノ角ゴ Pro W3" pitchFamily="1" charset="-128"/>
            </a:endParaRPr>
          </a:p>
          <a:p>
            <a:pPr fontAlgn="base">
              <a:spcBef>
                <a:spcPct val="0"/>
              </a:spcBef>
              <a:spcAft>
                <a:spcPct val="0"/>
              </a:spcAft>
            </a:pPr>
            <a:r>
              <a:rPr lang="en-US" sz="2800" b="1" dirty="0">
                <a:solidFill>
                  <a:prstClr val="white"/>
                </a:solidFill>
                <a:latin typeface="Arial" charset="0"/>
                <a:ea typeface="ヒラギノ角ゴ Pro W3" pitchFamily="1" charset="-128"/>
              </a:rPr>
              <a:t>866-948-7880</a:t>
            </a:r>
          </a:p>
          <a:p>
            <a:pPr fontAlgn="base">
              <a:spcBef>
                <a:spcPct val="0"/>
              </a:spcBef>
              <a:spcAft>
                <a:spcPct val="0"/>
              </a:spcAft>
            </a:pPr>
            <a:endParaRPr lang="en-US" sz="1000" b="1" dirty="0">
              <a:solidFill>
                <a:prstClr val="white"/>
              </a:solidFill>
              <a:latin typeface="Arial" charset="0"/>
              <a:ea typeface="ヒラギノ角ゴ Pro W3" pitchFamily="1" charset="-128"/>
            </a:endParaRPr>
          </a:p>
          <a:p>
            <a:pPr fontAlgn="base">
              <a:spcBef>
                <a:spcPct val="0"/>
              </a:spcBef>
              <a:spcAft>
                <a:spcPct val="0"/>
              </a:spcAft>
            </a:pPr>
            <a:r>
              <a:rPr lang="en-US" sz="2800" b="1" dirty="0">
                <a:solidFill>
                  <a:prstClr val="white"/>
                </a:solidFill>
                <a:latin typeface="Arial" charset="0"/>
                <a:ea typeface="ヒラギノ角ゴ Pro W3" pitchFamily="1" charset="-128"/>
              </a:rPr>
              <a:t>www.ptsd.va.gov/consult</a:t>
            </a:r>
          </a:p>
        </p:txBody>
      </p:sp>
      <p:sp>
        <p:nvSpPr>
          <p:cNvPr id="12" name="Title 1">
            <a:extLst>
              <a:ext uri="{FF2B5EF4-FFF2-40B4-BE49-F238E27FC236}">
                <a16:creationId xmlns:a16="http://schemas.microsoft.com/office/drawing/2014/main" id="{CAE4E005-7B1E-43F0-AA91-F0DBBF076E35}"/>
              </a:ext>
            </a:extLst>
          </p:cNvPr>
          <p:cNvSpPr txBox="1">
            <a:spLocks/>
          </p:cNvSpPr>
          <p:nvPr/>
        </p:nvSpPr>
        <p:spPr>
          <a:xfrm>
            <a:off x="1696720" y="1847930"/>
            <a:ext cx="8839200" cy="1876528"/>
          </a:xfrm>
          <a:prstGeom prst="rect">
            <a:avLst/>
          </a:prstGeom>
          <a:gradFill>
            <a:gsLst>
              <a:gs pos="100000">
                <a:sysClr val="window" lastClr="FFFFFF"/>
              </a:gs>
              <a:gs pos="40000">
                <a:srgbClr val="92C0E9"/>
              </a:gs>
            </a:gsLst>
            <a:lin ang="5400000" scaled="0"/>
          </a:gradFill>
        </p:spPr>
        <p:txBody>
          <a:bodyPr vert="horz" lIns="68580" tIns="205740" rIns="68580" bIns="68580" rtlCol="0" anchor="t" anchorCtr="0">
            <a:noAutofit/>
          </a:bodyPr>
          <a:lstStyle>
            <a:lvl1pPr algn="ctr" defTabSz="914400" rtl="0" eaLnBrk="1" latinLnBrk="0" hangingPunct="1">
              <a:lnSpc>
                <a:spcPct val="90000"/>
              </a:lnSpc>
              <a:spcBef>
                <a:spcPct val="0"/>
              </a:spcBef>
              <a:buNone/>
              <a:defRPr sz="5400" b="1" kern="1200">
                <a:solidFill>
                  <a:srgbClr val="003A5D"/>
                </a:solidFill>
                <a:latin typeface="Myriad Pro"/>
                <a:ea typeface="+mj-ea"/>
                <a:cs typeface="+mj-cs"/>
              </a:defRPr>
            </a:lvl1pPr>
          </a:lstStyle>
          <a:p>
            <a:pPr algn="l" fontAlgn="base">
              <a:spcAft>
                <a:spcPts val="450"/>
              </a:spcAft>
              <a:defRPr/>
            </a:pPr>
            <a:r>
              <a:rPr lang="en-US" sz="2400" cap="small" dirty="0">
                <a:solidFill>
                  <a:srgbClr val="4B5055"/>
                </a:solidFill>
                <a:latin typeface="Calibri" panose="020F0502020204030204" pitchFamily="34" charset="0"/>
                <a:cs typeface="Calibri" panose="020F0502020204030204" pitchFamily="34" charset="0"/>
              </a:rPr>
              <a:t>Healthcare Providers:</a:t>
            </a:r>
          </a:p>
          <a:p>
            <a:pPr marL="342900" indent="-342900" algn="l" fontAlgn="base">
              <a:spcAft>
                <a:spcPts val="450"/>
              </a:spcAft>
              <a:buFont typeface="Wingdings" panose="05000000000000000000" pitchFamily="2" charset="2"/>
              <a:buChar char="§"/>
              <a:defRPr/>
            </a:pPr>
            <a:r>
              <a:rPr lang="en-US" sz="2000" b="0" dirty="0">
                <a:solidFill>
                  <a:srgbClr val="4B5055"/>
                </a:solidFill>
                <a:latin typeface="Calibri" panose="020F0502020204030204" pitchFamily="34" charset="0"/>
                <a:cs typeface="Calibri" panose="020F0502020204030204" pitchFamily="34" charset="0"/>
              </a:rPr>
              <a:t>Are you treating Veterans with PTSD?  </a:t>
            </a:r>
            <a:r>
              <a:rPr lang="en-US" sz="2000" b="0" dirty="0">
                <a:solidFill>
                  <a:srgbClr val="E75200"/>
                </a:solidFill>
                <a:latin typeface="Calibri" panose="020F0502020204030204" pitchFamily="34" charset="0"/>
                <a:cs typeface="Calibri" panose="020F0502020204030204" pitchFamily="34" charset="0"/>
              </a:rPr>
              <a:t>We can help</a:t>
            </a:r>
          </a:p>
          <a:p>
            <a:pPr marL="342900" indent="-342900" algn="l" fontAlgn="base">
              <a:spcAft>
                <a:spcPts val="450"/>
              </a:spcAft>
              <a:buFont typeface="Wingdings" panose="05000000000000000000" pitchFamily="2" charset="2"/>
              <a:buChar char="§"/>
              <a:defRPr/>
            </a:pPr>
            <a:r>
              <a:rPr lang="en-US" sz="2000" b="0" dirty="0">
                <a:solidFill>
                  <a:srgbClr val="4B5055"/>
                </a:solidFill>
                <a:latin typeface="Calibri" panose="020F0502020204030204" pitchFamily="34" charset="0"/>
                <a:cs typeface="Calibri" panose="020F0502020204030204" pitchFamily="34" charset="0"/>
              </a:rPr>
              <a:t>Do you have questions about the mental health effects of the COVID-19 pandemic?  </a:t>
            </a:r>
            <a:r>
              <a:rPr lang="en-US" sz="2000" b="0" dirty="0">
                <a:solidFill>
                  <a:srgbClr val="E75200"/>
                </a:solidFill>
                <a:latin typeface="Calibri" panose="020F0502020204030204" pitchFamily="34" charset="0"/>
                <a:cs typeface="Calibri" panose="020F0502020204030204" pitchFamily="34" charset="0"/>
              </a:rPr>
              <a:t>We can help</a:t>
            </a:r>
          </a:p>
          <a:p>
            <a:pPr marL="342900" indent="-342900" algn="l" fontAlgn="base">
              <a:spcAft>
                <a:spcPts val="450"/>
              </a:spcAft>
              <a:buFont typeface="Wingdings" panose="05000000000000000000" pitchFamily="2" charset="2"/>
              <a:buChar char="§"/>
              <a:defRPr/>
            </a:pPr>
            <a:r>
              <a:rPr lang="en-US" sz="2000" b="0" dirty="0">
                <a:solidFill>
                  <a:srgbClr val="4B5055"/>
                </a:solidFill>
                <a:latin typeface="Calibri" panose="020F0502020204030204" pitchFamily="34" charset="0"/>
                <a:cs typeface="Calibri" panose="020F0502020204030204" pitchFamily="34" charset="0"/>
              </a:rPr>
              <a:t>Are you looking for ways to care for yourself and your colleagues?  </a:t>
            </a:r>
            <a:r>
              <a:rPr lang="en-US" sz="2000" b="0" dirty="0">
                <a:solidFill>
                  <a:srgbClr val="E75200"/>
                </a:solidFill>
                <a:latin typeface="Calibri" panose="020F0502020204030204" pitchFamily="34" charset="0"/>
                <a:cs typeface="Calibri" panose="020F0502020204030204" pitchFamily="34" charset="0"/>
              </a:rPr>
              <a:t>We can help </a:t>
            </a:r>
          </a:p>
        </p:txBody>
      </p:sp>
      <p:sp>
        <p:nvSpPr>
          <p:cNvPr id="11" name="Title 1">
            <a:extLst>
              <a:ext uri="{FF2B5EF4-FFF2-40B4-BE49-F238E27FC236}">
                <a16:creationId xmlns:a16="http://schemas.microsoft.com/office/drawing/2014/main" id="{63EFD1CF-5118-43A9-B063-4A3FCD85F62C}"/>
              </a:ext>
            </a:extLst>
          </p:cNvPr>
          <p:cNvSpPr txBox="1">
            <a:spLocks/>
          </p:cNvSpPr>
          <p:nvPr/>
        </p:nvSpPr>
        <p:spPr>
          <a:xfrm>
            <a:off x="797168" y="371975"/>
            <a:ext cx="10515600" cy="1325563"/>
          </a:xfrm>
        </p:spPr>
        <p:txBody>
          <a:bodyPr/>
          <a:lst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en-US" b="1" dirty="0">
                <a:solidFill>
                  <a:srgbClr val="4B5055"/>
                </a:solidFill>
                <a:latin typeface="Calibri"/>
              </a:rPr>
              <a:t>PTSD Consultation Program </a:t>
            </a:r>
            <a:br>
              <a:rPr lang="en-US" b="1" dirty="0">
                <a:solidFill>
                  <a:srgbClr val="4B5055"/>
                </a:solidFill>
                <a:latin typeface="Calibri"/>
              </a:rPr>
            </a:br>
            <a:r>
              <a:rPr lang="en-US" dirty="0">
                <a:solidFill>
                  <a:srgbClr val="E75200"/>
                </a:solidFill>
                <a:latin typeface="Calibri"/>
              </a:rPr>
              <a:t>We are here to help</a:t>
            </a:r>
          </a:p>
        </p:txBody>
      </p:sp>
      <p:sp>
        <p:nvSpPr>
          <p:cNvPr id="8" name="Slide Number Placeholder 3">
            <a:extLst>
              <a:ext uri="{FF2B5EF4-FFF2-40B4-BE49-F238E27FC236}">
                <a16:creationId xmlns:a16="http://schemas.microsoft.com/office/drawing/2014/main" id="{549C2E0D-2C72-4276-B3DA-0FD42B984E27}"/>
              </a:ext>
            </a:extLst>
          </p:cNvPr>
          <p:cNvSpPr>
            <a:spLocks noGrp="1"/>
          </p:cNvSpPr>
          <p:nvPr>
            <p:ph type="sldNum" sz="quarter" idx="10"/>
          </p:nvPr>
        </p:nvSpPr>
        <p:spPr>
          <a:xfrm>
            <a:off x="8077200" y="6553200"/>
            <a:ext cx="2133600" cy="304800"/>
          </a:xfrm>
        </p:spPr>
        <p:txBody>
          <a:bodyPr/>
          <a:lstStyle/>
          <a:p>
            <a:pPr fontAlgn="base">
              <a:spcBef>
                <a:spcPct val="0"/>
              </a:spcBef>
              <a:spcAft>
                <a:spcPct val="0"/>
              </a:spcAft>
            </a:pPr>
            <a:fld id="{7D289494-1986-4CB1-B52D-544AF26A9464}" type="slidenum">
              <a:rPr lang="en-US" altLang="en-US">
                <a:solidFill>
                  <a:prstClr val="white"/>
                </a:solidFill>
                <a:latin typeface="Arial" charset="0"/>
                <a:ea typeface="ヒラギノ角ゴ Pro W3" pitchFamily="1" charset="-128"/>
              </a:rPr>
              <a:pPr fontAlgn="base">
                <a:spcBef>
                  <a:spcPct val="0"/>
                </a:spcBef>
                <a:spcAft>
                  <a:spcPct val="0"/>
                </a:spcAft>
              </a:pPr>
              <a:t>44</a:t>
            </a:fld>
            <a:endParaRPr lang="en-US" altLang="en-US" dirty="0">
              <a:solidFill>
                <a:prstClr val="white"/>
              </a:solidFill>
              <a:latin typeface="Arial" charset="0"/>
              <a:ea typeface="ヒラギノ角ゴ Pro W3" pitchFamily="1" charset="-128"/>
            </a:endParaRPr>
          </a:p>
        </p:txBody>
      </p:sp>
      <p:sp>
        <p:nvSpPr>
          <p:cNvPr id="9" name="Rectangle 8">
            <a:extLst>
              <a:ext uri="{FF2B5EF4-FFF2-40B4-BE49-F238E27FC236}">
                <a16:creationId xmlns:a16="http://schemas.microsoft.com/office/drawing/2014/main" id="{5B82417E-EEAB-4E40-B259-A6F067FBB97C}"/>
              </a:ext>
            </a:extLst>
          </p:cNvPr>
          <p:cNvSpPr/>
          <p:nvPr/>
        </p:nvSpPr>
        <p:spPr>
          <a:xfrm>
            <a:off x="11078307" y="5990492"/>
            <a:ext cx="468923" cy="307777"/>
          </a:xfrm>
          <a:prstGeom prst="rect">
            <a:avLst/>
          </a:prstGeom>
        </p:spPr>
        <p:txBody>
          <a:bodyPr wrap="square">
            <a:spAutoFit/>
          </a:bodyPr>
          <a:lstStyle/>
          <a:p>
            <a:r>
              <a:rPr lang="en-US" sz="1400" dirty="0"/>
              <a:t>FG</a:t>
            </a:r>
          </a:p>
        </p:txBody>
      </p:sp>
    </p:spTree>
    <p:extLst>
      <p:ext uri="{BB962C8B-B14F-4D97-AF65-F5344CB8AC3E}">
        <p14:creationId xmlns:p14="http://schemas.microsoft.com/office/powerpoint/2010/main" val="3163293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1F6F-E0FD-4028-B430-956201200B4A}"/>
              </a:ext>
            </a:extLst>
          </p:cNvPr>
          <p:cNvSpPr>
            <a:spLocks noGrp="1"/>
          </p:cNvSpPr>
          <p:nvPr>
            <p:ph type="title"/>
          </p:nvPr>
        </p:nvSpPr>
        <p:spPr/>
        <p:txBody>
          <a:bodyPr/>
          <a:lstStyle/>
          <a:p>
            <a:r>
              <a:rPr lang="en-US" dirty="0">
                <a:solidFill>
                  <a:schemeClr val="accent1"/>
                </a:solidFill>
              </a:rPr>
              <a:t>PTSD Consultation program for providers treating veterans</a:t>
            </a:r>
          </a:p>
        </p:txBody>
      </p:sp>
      <p:pic>
        <p:nvPicPr>
          <p:cNvPr id="6" name="PTSD Consultation Program for Providers Treating Veterans">
            <a:hlinkClick r:id="" action="ppaction://media"/>
            <a:extLst>
              <a:ext uri="{FF2B5EF4-FFF2-40B4-BE49-F238E27FC236}">
                <a16:creationId xmlns:a16="http://schemas.microsoft.com/office/drawing/2014/main" id="{DEF2E15A-3618-4FFA-97C6-E3BE3E1A1E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0835" y="747346"/>
            <a:ext cx="9212263" cy="5181600"/>
          </a:xfrm>
        </p:spPr>
      </p:pic>
      <p:sp>
        <p:nvSpPr>
          <p:cNvPr id="4" name="Date Placeholder 3">
            <a:extLst>
              <a:ext uri="{FF2B5EF4-FFF2-40B4-BE49-F238E27FC236}">
                <a16:creationId xmlns:a16="http://schemas.microsoft.com/office/drawing/2014/main" id="{5298AEEE-B7AD-4A2C-B546-B9132AF8821B}"/>
              </a:ext>
            </a:extLst>
          </p:cNvPr>
          <p:cNvSpPr>
            <a:spLocks noGrp="1"/>
          </p:cNvSpPr>
          <p:nvPr>
            <p:ph type="dt" sz="half" idx="10"/>
          </p:nvPr>
        </p:nvSpPr>
        <p:spPr/>
        <p:txBody>
          <a:bodyPr/>
          <a:lstStyle/>
          <a:p>
            <a:pPr>
              <a:defRPr/>
            </a:pPr>
            <a:r>
              <a:rPr lang="en-US" dirty="0"/>
              <a:t>DATE</a:t>
            </a:r>
          </a:p>
        </p:txBody>
      </p:sp>
      <p:sp>
        <p:nvSpPr>
          <p:cNvPr id="5" name="Slide Number Placeholder 4">
            <a:extLst>
              <a:ext uri="{FF2B5EF4-FFF2-40B4-BE49-F238E27FC236}">
                <a16:creationId xmlns:a16="http://schemas.microsoft.com/office/drawing/2014/main" id="{D42F734E-8826-4E16-A29D-9F4DD4E23C8A}"/>
              </a:ext>
            </a:extLst>
          </p:cNvPr>
          <p:cNvSpPr>
            <a:spLocks noGrp="1"/>
          </p:cNvSpPr>
          <p:nvPr>
            <p:ph type="sldNum" sz="quarter" idx="12"/>
          </p:nvPr>
        </p:nvSpPr>
        <p:spPr/>
        <p:txBody>
          <a:bodyPr/>
          <a:lstStyle/>
          <a:p>
            <a:fld id="{A829F25A-84D3-4F9E-BD6A-3ADD05BBF9F6}" type="slidenum">
              <a:rPr lang="en-US" altLang="en-US" smtClean="0"/>
              <a:pPr/>
              <a:t>45</a:t>
            </a:fld>
            <a:endParaRPr lang="en-US" altLang="en-US" dirty="0"/>
          </a:p>
        </p:txBody>
      </p:sp>
      <p:sp>
        <p:nvSpPr>
          <p:cNvPr id="7" name="Rectangle 6">
            <a:extLst>
              <a:ext uri="{FF2B5EF4-FFF2-40B4-BE49-F238E27FC236}">
                <a16:creationId xmlns:a16="http://schemas.microsoft.com/office/drawing/2014/main" id="{204D11E2-6D03-4F99-8127-AEBA77A1AF77}"/>
              </a:ext>
            </a:extLst>
          </p:cNvPr>
          <p:cNvSpPr/>
          <p:nvPr/>
        </p:nvSpPr>
        <p:spPr>
          <a:xfrm>
            <a:off x="11078307" y="5990492"/>
            <a:ext cx="468923" cy="307777"/>
          </a:xfrm>
          <a:prstGeom prst="rect">
            <a:avLst/>
          </a:prstGeom>
        </p:spPr>
        <p:txBody>
          <a:bodyPr wrap="square">
            <a:spAutoFit/>
          </a:bodyPr>
          <a:lstStyle/>
          <a:p>
            <a:r>
              <a:rPr lang="en-US" sz="1400" dirty="0"/>
              <a:t>FG</a:t>
            </a:r>
          </a:p>
        </p:txBody>
      </p:sp>
    </p:spTree>
    <p:extLst>
      <p:ext uri="{BB962C8B-B14F-4D97-AF65-F5344CB8AC3E}">
        <p14:creationId xmlns:p14="http://schemas.microsoft.com/office/powerpoint/2010/main" val="425856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55A57-5C25-4291-8AC2-8D722F50CA5D}"/>
              </a:ext>
            </a:extLst>
          </p:cNvPr>
          <p:cNvSpPr>
            <a:spLocks noGrp="1"/>
          </p:cNvSpPr>
          <p:nvPr>
            <p:ph type="dt" sz="half" idx="10"/>
          </p:nvPr>
        </p:nvSpPr>
        <p:spPr/>
        <p:txBody>
          <a:bodyPr/>
          <a:lstStyle/>
          <a:p>
            <a:pPr>
              <a:defRPr/>
            </a:pPr>
            <a:r>
              <a:rPr lang="en-US" dirty="0"/>
              <a:t>DATE</a:t>
            </a:r>
          </a:p>
        </p:txBody>
      </p:sp>
      <p:sp>
        <p:nvSpPr>
          <p:cNvPr id="3" name="Slide Number Placeholder 2">
            <a:extLst>
              <a:ext uri="{FF2B5EF4-FFF2-40B4-BE49-F238E27FC236}">
                <a16:creationId xmlns:a16="http://schemas.microsoft.com/office/drawing/2014/main" id="{063FB3C4-8F5A-4BF1-8E13-6F9768BCF888}"/>
              </a:ext>
            </a:extLst>
          </p:cNvPr>
          <p:cNvSpPr>
            <a:spLocks noGrp="1"/>
          </p:cNvSpPr>
          <p:nvPr>
            <p:ph type="sldNum" sz="quarter" idx="12"/>
          </p:nvPr>
        </p:nvSpPr>
        <p:spPr/>
        <p:txBody>
          <a:bodyPr/>
          <a:lstStyle/>
          <a:p>
            <a:fld id="{A829F25A-84D3-4F9E-BD6A-3ADD05BBF9F6}" type="slidenum">
              <a:rPr lang="en-US" altLang="en-US" smtClean="0"/>
              <a:pPr/>
              <a:t>46</a:t>
            </a:fld>
            <a:endParaRPr lang="en-US" altLang="en-US" dirty="0"/>
          </a:p>
        </p:txBody>
      </p:sp>
      <p:sp>
        <p:nvSpPr>
          <p:cNvPr id="5" name="Content Placeholder 4">
            <a:extLst>
              <a:ext uri="{FF2B5EF4-FFF2-40B4-BE49-F238E27FC236}">
                <a16:creationId xmlns:a16="http://schemas.microsoft.com/office/drawing/2014/main" id="{91C37BC7-0818-461E-BF7D-6624672DF97A}"/>
              </a:ext>
            </a:extLst>
          </p:cNvPr>
          <p:cNvSpPr>
            <a:spLocks noGrp="1"/>
          </p:cNvSpPr>
          <p:nvPr>
            <p:ph sz="quarter" idx="14"/>
          </p:nvPr>
        </p:nvSpPr>
        <p:spPr>
          <a:xfrm>
            <a:off x="609600" y="1143000"/>
            <a:ext cx="11125200" cy="5029200"/>
          </a:xfrm>
        </p:spPr>
        <p:txBody>
          <a:bodyPr/>
          <a:lstStyle/>
          <a:p>
            <a:pPr marL="0" indent="0" algn="l">
              <a:buNone/>
            </a:pPr>
            <a:r>
              <a:rPr lang="en-US" b="0" i="0" dirty="0">
                <a:solidFill>
                  <a:srgbClr val="003F72"/>
                </a:solidFill>
                <a:effectLst/>
                <a:latin typeface="Georgia" panose="02040502050405020303" pitchFamily="18" charset="0"/>
              </a:rPr>
              <a:t>Mission and Scope</a:t>
            </a:r>
          </a:p>
          <a:p>
            <a:pPr algn="l">
              <a:spcAft>
                <a:spcPts val="600"/>
              </a:spcAft>
            </a:pPr>
            <a:r>
              <a:rPr lang="en-US" sz="2400" b="0" dirty="0">
                <a:solidFill>
                  <a:srgbClr val="2E2E2E"/>
                </a:solidFill>
                <a:effectLst/>
                <a:latin typeface="Arial" panose="020B0604020202020204" pitchFamily="34" charset="0"/>
              </a:rPr>
              <a:t>The mission of the National Center for PTSD is to advance the clinical care and social welfare of America's Veterans and others who have experienced trauma, or who suffer from PTSD, through research, education, and training in the science, diagnosis, and treatment of PTSD and stress-related disorders.</a:t>
            </a:r>
          </a:p>
          <a:p>
            <a:pPr algn="l">
              <a:spcAft>
                <a:spcPts val="600"/>
              </a:spcAft>
            </a:pPr>
            <a:r>
              <a:rPr lang="en-US" sz="2400" b="0" dirty="0">
                <a:solidFill>
                  <a:srgbClr val="2E2E2E"/>
                </a:solidFill>
                <a:effectLst/>
                <a:latin typeface="Arial" panose="020B0604020202020204" pitchFamily="34" charset="0"/>
              </a:rPr>
              <a:t>The goal of the PTSD Consultation Program is to improve the care available to all Veterans with PTSD regardless of where they access services. We offer expert guidance on general issues that come up in the course of caring for Veterans with PTSD.</a:t>
            </a:r>
          </a:p>
          <a:p>
            <a:pPr algn="l">
              <a:spcAft>
                <a:spcPts val="600"/>
              </a:spcAft>
            </a:pPr>
            <a:r>
              <a:rPr lang="en-US" sz="2400" b="0" dirty="0">
                <a:solidFill>
                  <a:srgbClr val="2E2E2E"/>
                </a:solidFill>
                <a:effectLst/>
                <a:latin typeface="Arial" panose="020B0604020202020204" pitchFamily="34" charset="0"/>
              </a:rPr>
              <a:t>We cannot, however, provide direct guidance or consultation regarding or assume clinical responsibility for specific patients; any potential liability would be only in accordance with the Federal Tort Claims Act.</a:t>
            </a:r>
          </a:p>
          <a:p>
            <a:endParaRPr lang="en-US" dirty="0"/>
          </a:p>
        </p:txBody>
      </p:sp>
      <p:sp>
        <p:nvSpPr>
          <p:cNvPr id="6" name="Title 5">
            <a:extLst>
              <a:ext uri="{FF2B5EF4-FFF2-40B4-BE49-F238E27FC236}">
                <a16:creationId xmlns:a16="http://schemas.microsoft.com/office/drawing/2014/main" id="{88C5DDA8-DBEB-433B-ACE1-80EB3D5A775B}"/>
              </a:ext>
            </a:extLst>
          </p:cNvPr>
          <p:cNvSpPr>
            <a:spLocks noGrp="1"/>
          </p:cNvSpPr>
          <p:nvPr>
            <p:ph type="title"/>
          </p:nvPr>
        </p:nvSpPr>
        <p:spPr>
          <a:xfrm>
            <a:off x="1320800" y="198437"/>
            <a:ext cx="10261600" cy="689631"/>
          </a:xfrm>
        </p:spPr>
        <p:txBody>
          <a:bodyPr>
            <a:normAutofit/>
          </a:bodyPr>
          <a:lstStyle/>
          <a:p>
            <a:pPr algn="ctr"/>
            <a:r>
              <a:rPr lang="en-US" sz="3200" dirty="0">
                <a:solidFill>
                  <a:srgbClr val="003F72"/>
                </a:solidFill>
                <a:latin typeface="Georgia" panose="02040502050405020303" pitchFamily="18" charset="0"/>
              </a:rPr>
              <a:t>PTSD consultation program</a:t>
            </a:r>
            <a:endParaRPr lang="en-US" sz="3200" dirty="0">
              <a:solidFill>
                <a:schemeClr val="accent1"/>
              </a:solidFill>
            </a:endParaRPr>
          </a:p>
        </p:txBody>
      </p:sp>
      <p:sp>
        <p:nvSpPr>
          <p:cNvPr id="7" name="Rectangle 6">
            <a:extLst>
              <a:ext uri="{FF2B5EF4-FFF2-40B4-BE49-F238E27FC236}">
                <a16:creationId xmlns:a16="http://schemas.microsoft.com/office/drawing/2014/main" id="{3573F994-398E-4CB0-8970-61FCD8A90D83}"/>
              </a:ext>
            </a:extLst>
          </p:cNvPr>
          <p:cNvSpPr/>
          <p:nvPr/>
        </p:nvSpPr>
        <p:spPr>
          <a:xfrm>
            <a:off x="11078307" y="5990492"/>
            <a:ext cx="468923" cy="307777"/>
          </a:xfrm>
          <a:prstGeom prst="rect">
            <a:avLst/>
          </a:prstGeom>
        </p:spPr>
        <p:txBody>
          <a:bodyPr wrap="square">
            <a:spAutoFit/>
          </a:bodyPr>
          <a:lstStyle/>
          <a:p>
            <a:r>
              <a:rPr lang="en-US" sz="1400" dirty="0"/>
              <a:t>FG</a:t>
            </a:r>
          </a:p>
        </p:txBody>
      </p:sp>
    </p:spTree>
    <p:extLst>
      <p:ext uri="{BB962C8B-B14F-4D97-AF65-F5344CB8AC3E}">
        <p14:creationId xmlns:p14="http://schemas.microsoft.com/office/powerpoint/2010/main" val="10877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10B8-1383-46A4-A04E-7A3DF3140947}"/>
              </a:ext>
            </a:extLst>
          </p:cNvPr>
          <p:cNvSpPr>
            <a:spLocks noGrp="1"/>
          </p:cNvSpPr>
          <p:nvPr>
            <p:ph type="title"/>
          </p:nvPr>
        </p:nvSpPr>
        <p:spPr/>
        <p:txBody>
          <a:bodyPr>
            <a:normAutofit fontScale="90000"/>
          </a:bodyPr>
          <a:lstStyle/>
          <a:p>
            <a:r>
              <a:rPr lang="en-US" b="0" i="0" dirty="0">
                <a:solidFill>
                  <a:srgbClr val="003F72"/>
                </a:solidFill>
                <a:effectLst/>
                <a:latin typeface="Georgia" panose="02040502050405020303" pitchFamily="18" charset="0"/>
              </a:rPr>
              <a:t>PTSD Consultation Program: FAQ (Videos)</a:t>
            </a:r>
            <a:br>
              <a:rPr lang="en-US" b="0" i="0" dirty="0">
                <a:solidFill>
                  <a:srgbClr val="003F72"/>
                </a:solidFill>
                <a:effectLst/>
                <a:latin typeface="Georgia" panose="02040502050405020303" pitchFamily="18" charset="0"/>
              </a:rPr>
            </a:br>
            <a:endParaRPr lang="en-US" dirty="0"/>
          </a:p>
        </p:txBody>
      </p:sp>
      <p:sp>
        <p:nvSpPr>
          <p:cNvPr id="3" name="Content Placeholder 2">
            <a:extLst>
              <a:ext uri="{FF2B5EF4-FFF2-40B4-BE49-F238E27FC236}">
                <a16:creationId xmlns:a16="http://schemas.microsoft.com/office/drawing/2014/main" id="{444455A2-434A-4D01-B184-4866301A51CA}"/>
              </a:ext>
            </a:extLst>
          </p:cNvPr>
          <p:cNvSpPr>
            <a:spLocks noGrp="1"/>
          </p:cNvSpPr>
          <p:nvPr>
            <p:ph idx="1"/>
          </p:nvPr>
        </p:nvSpPr>
        <p:spPr>
          <a:xfrm>
            <a:off x="838200" y="1825625"/>
            <a:ext cx="10515600" cy="3112135"/>
          </a:xfrm>
        </p:spPr>
        <p:txBody>
          <a:bodyPr/>
          <a:lstStyle/>
          <a:p>
            <a:pPr algn="l"/>
            <a:r>
              <a:rPr lang="en-US" b="0" i="0" dirty="0">
                <a:solidFill>
                  <a:srgbClr val="003F72"/>
                </a:solidFill>
                <a:effectLst/>
                <a:latin typeface="Georgia" panose="02040502050405020303" pitchFamily="18" charset="0"/>
              </a:rPr>
              <a:t>Can the PTSD Consultation Program Be Helpful to Me?</a:t>
            </a:r>
          </a:p>
          <a:p>
            <a:r>
              <a:rPr lang="en-US" dirty="0">
                <a:hlinkClick r:id="rId2"/>
              </a:rPr>
              <a:t>PTSD Consultation Program: FAQ (Videos) - PTSD: National Center for PTSD (va.gov)</a:t>
            </a:r>
            <a:endParaRPr lang="en-US" dirty="0"/>
          </a:p>
          <a:p>
            <a:r>
              <a:rPr lang="en-US" dirty="0"/>
              <a:t>https://www.ptsd.va.gov/professional/consult/faq.asp</a:t>
            </a:r>
          </a:p>
          <a:p>
            <a:endParaRPr lang="en-US" dirty="0"/>
          </a:p>
        </p:txBody>
      </p:sp>
      <p:sp>
        <p:nvSpPr>
          <p:cNvPr id="4" name="Date Placeholder 3">
            <a:extLst>
              <a:ext uri="{FF2B5EF4-FFF2-40B4-BE49-F238E27FC236}">
                <a16:creationId xmlns:a16="http://schemas.microsoft.com/office/drawing/2014/main" id="{0C56CA72-85AD-4AFF-BF06-B97ABDAFFF33}"/>
              </a:ext>
            </a:extLst>
          </p:cNvPr>
          <p:cNvSpPr>
            <a:spLocks noGrp="1"/>
          </p:cNvSpPr>
          <p:nvPr>
            <p:ph type="dt" sz="half" idx="10"/>
          </p:nvPr>
        </p:nvSpPr>
        <p:spPr/>
        <p:txBody>
          <a:bodyPr/>
          <a:lstStyle/>
          <a:p>
            <a:fld id="{739F9361-DF36-4644-812F-8E6A35BEE2B4}" type="datetime1">
              <a:rPr lang="en-US" smtClean="0"/>
              <a:t>11/16/2021</a:t>
            </a:fld>
            <a:endParaRPr lang="en-US" dirty="0"/>
          </a:p>
        </p:txBody>
      </p:sp>
      <p:sp>
        <p:nvSpPr>
          <p:cNvPr id="5" name="Footer Placeholder 4">
            <a:extLst>
              <a:ext uri="{FF2B5EF4-FFF2-40B4-BE49-F238E27FC236}">
                <a16:creationId xmlns:a16="http://schemas.microsoft.com/office/drawing/2014/main" id="{33D2B223-6095-4376-B36A-264D59CE6C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0ECFD2-2795-405E-A76E-396E062FBD94}"/>
              </a:ext>
            </a:extLst>
          </p:cNvPr>
          <p:cNvSpPr>
            <a:spLocks noGrp="1"/>
          </p:cNvSpPr>
          <p:nvPr>
            <p:ph type="sldNum" sz="quarter" idx="12"/>
          </p:nvPr>
        </p:nvSpPr>
        <p:spPr/>
        <p:txBody>
          <a:bodyPr/>
          <a:lstStyle/>
          <a:p>
            <a:fld id="{7621A00D-BF28-4D35-A57C-6AFC17FF2085}" type="slidenum">
              <a:rPr lang="en-US" smtClean="0"/>
              <a:t>47</a:t>
            </a:fld>
            <a:endParaRPr lang="en-US" dirty="0"/>
          </a:p>
        </p:txBody>
      </p:sp>
      <p:pic>
        <p:nvPicPr>
          <p:cNvPr id="8" name="Picture 7" descr="Logo, company name&#10;&#10;Description automatically generated">
            <a:extLst>
              <a:ext uri="{FF2B5EF4-FFF2-40B4-BE49-F238E27FC236}">
                <a16:creationId xmlns:a16="http://schemas.microsoft.com/office/drawing/2014/main" id="{5D8061EB-7E6E-4717-A9D6-CB00FE0584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41379" y="3853497"/>
            <a:ext cx="2419350" cy="1219200"/>
          </a:xfrm>
          <a:prstGeom prst="rect">
            <a:avLst/>
          </a:prstGeom>
        </p:spPr>
      </p:pic>
      <p:sp>
        <p:nvSpPr>
          <p:cNvPr id="9" name="TextBox 8">
            <a:extLst>
              <a:ext uri="{FF2B5EF4-FFF2-40B4-BE49-F238E27FC236}">
                <a16:creationId xmlns:a16="http://schemas.microsoft.com/office/drawing/2014/main" id="{116F59D8-8D01-45EC-9701-E02A7ACF2DD0}"/>
              </a:ext>
            </a:extLst>
          </p:cNvPr>
          <p:cNvSpPr txBox="1"/>
          <p:nvPr/>
        </p:nvSpPr>
        <p:spPr>
          <a:xfrm>
            <a:off x="4341379" y="5072697"/>
            <a:ext cx="2419350" cy="369332"/>
          </a:xfrm>
          <a:prstGeom prst="rect">
            <a:avLst/>
          </a:prstGeom>
          <a:noFill/>
        </p:spPr>
        <p:txBody>
          <a:bodyPr wrap="square" rtlCol="0">
            <a:spAutoFit/>
          </a:bodyPr>
          <a:lstStyle/>
          <a:p>
            <a:r>
              <a:rPr lang="en-US" sz="900" dirty="0">
                <a:hlinkClick r:id="rId4" tooltip="http://abantor-prolaap.blogspot.com/2012_02_01_archive.html"/>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31716778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5C95C8-AF12-418D-9B23-135C796C87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8952452" cy="6857999"/>
          </a:xfrm>
        </p:spPr>
      </p:pic>
      <p:sp>
        <p:nvSpPr>
          <p:cNvPr id="5" name="Rectangle 4">
            <a:extLst>
              <a:ext uri="{FF2B5EF4-FFF2-40B4-BE49-F238E27FC236}">
                <a16:creationId xmlns:a16="http://schemas.microsoft.com/office/drawing/2014/main" id="{0D4B838F-5FB4-438F-A55B-9C8C7C422CE8}"/>
              </a:ext>
            </a:extLst>
          </p:cNvPr>
          <p:cNvSpPr/>
          <p:nvPr/>
        </p:nvSpPr>
        <p:spPr>
          <a:xfrm>
            <a:off x="11078307" y="5990492"/>
            <a:ext cx="468923" cy="307777"/>
          </a:xfrm>
          <a:prstGeom prst="rect">
            <a:avLst/>
          </a:prstGeom>
        </p:spPr>
        <p:txBody>
          <a:bodyPr wrap="square">
            <a:spAutoFit/>
          </a:bodyPr>
          <a:lstStyle/>
          <a:p>
            <a:r>
              <a:rPr lang="en-US" sz="1400" dirty="0"/>
              <a:t>FG</a:t>
            </a:r>
          </a:p>
        </p:txBody>
      </p:sp>
    </p:spTree>
    <p:extLst>
      <p:ext uri="{BB962C8B-B14F-4D97-AF65-F5344CB8AC3E}">
        <p14:creationId xmlns:p14="http://schemas.microsoft.com/office/powerpoint/2010/main" val="522266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331448" y="219656"/>
            <a:ext cx="8981320" cy="987927"/>
          </a:xfrm>
        </p:spPr>
        <p:txBody>
          <a:bodyPr>
            <a:normAutofit/>
          </a:bodyPr>
          <a:lstStyle/>
          <a:p>
            <a:r>
              <a:rPr lang="en-US" b="1" dirty="0"/>
              <a:t>Accessing Telemental Health</a:t>
            </a:r>
          </a:p>
        </p:txBody>
      </p:sp>
      <p:sp>
        <p:nvSpPr>
          <p:cNvPr id="47107" name="Text Placeholder 2"/>
          <p:cNvSpPr>
            <a:spLocks noGrp="1"/>
          </p:cNvSpPr>
          <p:nvPr>
            <p:ph idx="1"/>
          </p:nvPr>
        </p:nvSpPr>
        <p:spPr>
          <a:xfrm>
            <a:off x="690940" y="1244392"/>
            <a:ext cx="10810120" cy="4936797"/>
          </a:xfrm>
        </p:spPr>
        <p:txBody>
          <a:bodyPr anchor="ctr">
            <a:normAutofit fontScale="92500" lnSpcReduction="10000"/>
          </a:bodyPr>
          <a:lstStyle/>
          <a:p>
            <a:pPr>
              <a:spcAft>
                <a:spcPts val="600"/>
              </a:spcAft>
            </a:pPr>
            <a:r>
              <a:rPr lang="en-US" dirty="0"/>
              <a:t>VA offers telehealth services across the U.S. — including via VA Video Connect</a:t>
            </a:r>
            <a:r>
              <a:rPr lang="en-US" dirty="0">
                <a:solidFill>
                  <a:prstClr val="black"/>
                </a:solidFill>
              </a:rPr>
              <a:t> —</a:t>
            </a:r>
            <a:r>
              <a:rPr lang="en-US" dirty="0"/>
              <a:t> an app that promotes “Anywhere to Anywhere” care. </a:t>
            </a:r>
          </a:p>
          <a:p>
            <a:pPr>
              <a:spcAft>
                <a:spcPts val="600"/>
              </a:spcAft>
            </a:pPr>
            <a:r>
              <a:rPr lang="en-US" b="1" dirty="0"/>
              <a:t>Veterans will need to be enrolled </a:t>
            </a:r>
            <a:r>
              <a:rPr lang="en-US" dirty="0"/>
              <a:t>to receive VA telehealth services which can be initiated online at the link below or by calling 877-222-VETS (8387).  </a:t>
            </a:r>
            <a:r>
              <a:rPr lang="en-US" dirty="0">
                <a:hlinkClick r:id="rId3"/>
              </a:rPr>
              <a:t>https://www.va.gov/healthbenefits/online/</a:t>
            </a:r>
            <a:r>
              <a:rPr lang="en-US" dirty="0"/>
              <a:t> </a:t>
            </a:r>
          </a:p>
          <a:p>
            <a:pPr>
              <a:spcAft>
                <a:spcPts val="600"/>
              </a:spcAft>
            </a:pPr>
            <a:r>
              <a:rPr lang="en-US" dirty="0"/>
              <a:t>Telemental Health Hubs connect mental health specialists with Veterans at sites who require same-day or urgent access to mental health services. </a:t>
            </a:r>
            <a:r>
              <a:rPr lang="en-US" dirty="0">
                <a:hlinkClick r:id="rId4"/>
              </a:rPr>
              <a:t>www.telehealth.va.gov</a:t>
            </a:r>
            <a:endParaRPr lang="en-US" dirty="0"/>
          </a:p>
          <a:p>
            <a:pPr>
              <a:spcAft>
                <a:spcPts val="600"/>
              </a:spcAft>
            </a:pPr>
            <a:r>
              <a:rPr lang="en-US" dirty="0"/>
              <a:t>For Veterans enrolled in the VA Healthcare System, the VA Facility locator may help you find their Primary Care Team.  Other facility types are also listed, including VA Cemeteries  </a:t>
            </a:r>
            <a:r>
              <a:rPr lang="en-US" dirty="0">
                <a:hlinkClick r:id="rId5"/>
              </a:rPr>
              <a:t>Find VA Locations | Veterans Affairs</a:t>
            </a:r>
            <a:r>
              <a:rPr lang="en-US" dirty="0"/>
              <a:t>  https://www.va.gov/find-locations/   </a:t>
            </a:r>
          </a:p>
          <a:p>
            <a:pPr marL="0" indent="0">
              <a:buNone/>
            </a:pPr>
            <a:endParaRPr lang="en-US" sz="2200" dirty="0"/>
          </a:p>
        </p:txBody>
      </p:sp>
      <p:sp>
        <p:nvSpPr>
          <p:cNvPr id="5" name="Rectangle 4">
            <a:extLst>
              <a:ext uri="{FF2B5EF4-FFF2-40B4-BE49-F238E27FC236}">
                <a16:creationId xmlns:a16="http://schemas.microsoft.com/office/drawing/2014/main" id="{1F3880DB-007C-4180-9521-C8C6C46E0AD5}"/>
              </a:ext>
            </a:extLst>
          </p:cNvPr>
          <p:cNvSpPr/>
          <p:nvPr/>
        </p:nvSpPr>
        <p:spPr>
          <a:xfrm>
            <a:off x="11078307" y="5990492"/>
            <a:ext cx="468923" cy="307777"/>
          </a:xfrm>
          <a:prstGeom prst="rect">
            <a:avLst/>
          </a:prstGeom>
        </p:spPr>
        <p:txBody>
          <a:bodyPr wrap="square">
            <a:spAutoFit/>
          </a:bodyPr>
          <a:lstStyle/>
          <a:p>
            <a:r>
              <a:rPr lang="en-US" sz="1400" dirty="0"/>
              <a:t>FG</a:t>
            </a:r>
          </a:p>
        </p:txBody>
      </p:sp>
    </p:spTree>
    <p:extLst>
      <p:ext uri="{BB962C8B-B14F-4D97-AF65-F5344CB8AC3E}">
        <p14:creationId xmlns:p14="http://schemas.microsoft.com/office/powerpoint/2010/main" val="3581723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D3A-DA67-F845-BF0B-DC7D1949A108}"/>
              </a:ext>
            </a:extLst>
          </p:cNvPr>
          <p:cNvSpPr>
            <a:spLocks noGrp="1"/>
          </p:cNvSpPr>
          <p:nvPr>
            <p:ph type="title"/>
          </p:nvPr>
        </p:nvSpPr>
        <p:spPr/>
        <p:txBody>
          <a:bodyPr/>
          <a:lstStyle/>
          <a:p>
            <a:pPr>
              <a:defRPr/>
            </a:pPr>
            <a:r>
              <a:rPr lang="en-US" dirty="0"/>
              <a:t>Setting the stage</a:t>
            </a:r>
          </a:p>
        </p:txBody>
      </p:sp>
    </p:spTree>
    <p:extLst>
      <p:ext uri="{BB962C8B-B14F-4D97-AF65-F5344CB8AC3E}">
        <p14:creationId xmlns:p14="http://schemas.microsoft.com/office/powerpoint/2010/main" val="2936055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F8F0-9B28-4973-8626-D663C4533E07}"/>
              </a:ext>
            </a:extLst>
          </p:cNvPr>
          <p:cNvSpPr>
            <a:spLocks noGrp="1"/>
          </p:cNvSpPr>
          <p:nvPr>
            <p:ph type="title"/>
          </p:nvPr>
        </p:nvSpPr>
        <p:spPr>
          <a:xfrm>
            <a:off x="1320800" y="72369"/>
            <a:ext cx="10261600" cy="487362"/>
          </a:xfrm>
        </p:spPr>
        <p:txBody>
          <a:bodyPr>
            <a:noAutofit/>
          </a:bodyPr>
          <a:lstStyle/>
          <a:p>
            <a:r>
              <a:rPr lang="en-US" sz="2800" dirty="0">
                <a:solidFill>
                  <a:schemeClr val="accent1"/>
                </a:solidFill>
              </a:rPr>
              <a:t>VA Digital Divide Consult</a:t>
            </a:r>
          </a:p>
        </p:txBody>
      </p:sp>
      <p:pic>
        <p:nvPicPr>
          <p:cNvPr id="6" name="Content Placeholder 5">
            <a:extLst>
              <a:ext uri="{FF2B5EF4-FFF2-40B4-BE49-F238E27FC236}">
                <a16:creationId xmlns:a16="http://schemas.microsoft.com/office/drawing/2014/main" id="{D0D9BFF9-6149-4CDD-A770-E7B950AAEB97}"/>
              </a:ext>
            </a:extLst>
          </p:cNvPr>
          <p:cNvPicPr>
            <a:picLocks noGrp="1" noChangeAspect="1"/>
          </p:cNvPicPr>
          <p:nvPr>
            <p:ph idx="1"/>
          </p:nvPr>
        </p:nvPicPr>
        <p:blipFill>
          <a:blip r:embed="rId2"/>
          <a:stretch>
            <a:fillRect/>
          </a:stretch>
        </p:blipFill>
        <p:spPr>
          <a:xfrm>
            <a:off x="1057472" y="559731"/>
            <a:ext cx="8727666" cy="4912360"/>
          </a:xfrm>
          <a:prstGeom prst="rect">
            <a:avLst/>
          </a:prstGeom>
        </p:spPr>
      </p:pic>
      <p:sp>
        <p:nvSpPr>
          <p:cNvPr id="4" name="Date Placeholder 3">
            <a:extLst>
              <a:ext uri="{FF2B5EF4-FFF2-40B4-BE49-F238E27FC236}">
                <a16:creationId xmlns:a16="http://schemas.microsoft.com/office/drawing/2014/main" id="{2DA7F8FB-8779-4BB0-9CB6-0D1A71CAB6CE}"/>
              </a:ext>
            </a:extLst>
          </p:cNvPr>
          <p:cNvSpPr>
            <a:spLocks noGrp="1"/>
          </p:cNvSpPr>
          <p:nvPr>
            <p:ph type="dt" sz="half" idx="10"/>
          </p:nvPr>
        </p:nvSpPr>
        <p:spPr/>
        <p:txBody>
          <a:bodyPr/>
          <a:lstStyle/>
          <a:p>
            <a:pPr>
              <a:defRPr/>
            </a:pPr>
            <a:r>
              <a:rPr lang="en-US" dirty="0"/>
              <a:t>DATE</a:t>
            </a:r>
          </a:p>
        </p:txBody>
      </p:sp>
      <p:sp>
        <p:nvSpPr>
          <p:cNvPr id="5" name="Slide Number Placeholder 4">
            <a:extLst>
              <a:ext uri="{FF2B5EF4-FFF2-40B4-BE49-F238E27FC236}">
                <a16:creationId xmlns:a16="http://schemas.microsoft.com/office/drawing/2014/main" id="{CE2E2BAC-8A7C-434C-A4EE-45F29C3A17A5}"/>
              </a:ext>
            </a:extLst>
          </p:cNvPr>
          <p:cNvSpPr>
            <a:spLocks noGrp="1"/>
          </p:cNvSpPr>
          <p:nvPr>
            <p:ph type="sldNum" sz="quarter" idx="12"/>
          </p:nvPr>
        </p:nvSpPr>
        <p:spPr/>
        <p:txBody>
          <a:bodyPr/>
          <a:lstStyle/>
          <a:p>
            <a:fld id="{A829F25A-84D3-4F9E-BD6A-3ADD05BBF9F6}" type="slidenum">
              <a:rPr lang="en-US" altLang="en-US" smtClean="0"/>
              <a:pPr/>
              <a:t>50</a:t>
            </a:fld>
            <a:endParaRPr lang="en-US" altLang="en-US" dirty="0"/>
          </a:p>
        </p:txBody>
      </p:sp>
      <p:sp>
        <p:nvSpPr>
          <p:cNvPr id="7" name="Rectangle 6">
            <a:extLst>
              <a:ext uri="{FF2B5EF4-FFF2-40B4-BE49-F238E27FC236}">
                <a16:creationId xmlns:a16="http://schemas.microsoft.com/office/drawing/2014/main" id="{BB68E144-76C0-46FB-8D9D-BDA335308E3B}"/>
              </a:ext>
            </a:extLst>
          </p:cNvPr>
          <p:cNvSpPr/>
          <p:nvPr/>
        </p:nvSpPr>
        <p:spPr>
          <a:xfrm>
            <a:off x="11078307" y="5990492"/>
            <a:ext cx="468923" cy="307777"/>
          </a:xfrm>
          <a:prstGeom prst="rect">
            <a:avLst/>
          </a:prstGeom>
        </p:spPr>
        <p:txBody>
          <a:bodyPr wrap="square">
            <a:spAutoFit/>
          </a:bodyPr>
          <a:lstStyle/>
          <a:p>
            <a:r>
              <a:rPr lang="en-US" sz="1400" dirty="0"/>
              <a:t>FG</a:t>
            </a:r>
          </a:p>
        </p:txBody>
      </p:sp>
      <p:sp>
        <p:nvSpPr>
          <p:cNvPr id="8" name="TextBox 7">
            <a:extLst>
              <a:ext uri="{FF2B5EF4-FFF2-40B4-BE49-F238E27FC236}">
                <a16:creationId xmlns:a16="http://schemas.microsoft.com/office/drawing/2014/main" id="{2B168E72-69B1-4F8D-8E60-3288B34118CF}"/>
              </a:ext>
            </a:extLst>
          </p:cNvPr>
          <p:cNvSpPr txBox="1"/>
          <p:nvPr/>
        </p:nvSpPr>
        <p:spPr>
          <a:xfrm>
            <a:off x="1057472" y="5621160"/>
            <a:ext cx="8411648" cy="646331"/>
          </a:xfrm>
          <a:prstGeom prst="rect">
            <a:avLst/>
          </a:prstGeom>
          <a:noFill/>
        </p:spPr>
        <p:txBody>
          <a:bodyPr wrap="square">
            <a:spAutoFit/>
          </a:bodyPr>
          <a:lstStyle/>
          <a:p>
            <a:r>
              <a:rPr lang="en-US" dirty="0">
                <a:hlinkClick r:id="rId3"/>
              </a:rPr>
              <a:t>Bridging the Digital Divide | Telehealth VA</a:t>
            </a:r>
            <a:r>
              <a:rPr lang="en-US" dirty="0"/>
              <a:t> - https://telehealth.va.gov/digital-divide</a:t>
            </a:r>
          </a:p>
          <a:p>
            <a:endParaRPr lang="en-US" dirty="0"/>
          </a:p>
        </p:txBody>
      </p:sp>
    </p:spTree>
    <p:extLst>
      <p:ext uri="{BB962C8B-B14F-4D97-AF65-F5344CB8AC3E}">
        <p14:creationId xmlns:p14="http://schemas.microsoft.com/office/powerpoint/2010/main" val="1020964398"/>
      </p:ext>
    </p:extLst>
  </p:cSld>
  <p:clrMapOvr>
    <a:masterClrMapping/>
  </p:clrMapOvr>
  <p:transition spd="slow">
    <p:wheel spokes="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97472F-095C-457D-92BA-CC7C56612BA6}"/>
              </a:ext>
            </a:extLst>
          </p:cNvPr>
          <p:cNvSpPr>
            <a:spLocks noGrp="1"/>
          </p:cNvSpPr>
          <p:nvPr>
            <p:ph idx="1"/>
          </p:nvPr>
        </p:nvSpPr>
        <p:spPr/>
        <p:txBody>
          <a:bodyPr/>
          <a:lstStyle/>
          <a:p>
            <a:pPr marL="0" indent="0">
              <a:buNone/>
            </a:pPr>
            <a:r>
              <a:rPr lang="en-US" dirty="0"/>
              <a:t>Polling question</a:t>
            </a:r>
          </a:p>
          <a:p>
            <a:pPr marL="0" indent="0">
              <a:buNone/>
            </a:pPr>
            <a:endParaRPr lang="en-US" sz="3600" dirty="0"/>
          </a:p>
          <a:p>
            <a:pPr marL="0" indent="0">
              <a:buNone/>
            </a:pPr>
            <a:endParaRPr lang="en-US" dirty="0"/>
          </a:p>
        </p:txBody>
      </p:sp>
      <p:sp>
        <p:nvSpPr>
          <p:cNvPr id="4" name="Date Placeholder 3">
            <a:extLst>
              <a:ext uri="{FF2B5EF4-FFF2-40B4-BE49-F238E27FC236}">
                <a16:creationId xmlns:a16="http://schemas.microsoft.com/office/drawing/2014/main" id="{3A7B43AA-FA1B-432A-99C1-46CCB26EB86A}"/>
              </a:ext>
            </a:extLst>
          </p:cNvPr>
          <p:cNvSpPr>
            <a:spLocks noGrp="1"/>
          </p:cNvSpPr>
          <p:nvPr>
            <p:ph type="dt" sz="half" idx="10"/>
          </p:nvPr>
        </p:nvSpPr>
        <p:spPr/>
        <p:txBody>
          <a:bodyPr/>
          <a:lstStyle/>
          <a:p>
            <a:pPr>
              <a:defRPr/>
            </a:pPr>
            <a:r>
              <a:rPr lang="en-US"/>
              <a:t>DATE</a:t>
            </a:r>
          </a:p>
        </p:txBody>
      </p:sp>
      <p:sp>
        <p:nvSpPr>
          <p:cNvPr id="5" name="Slide Number Placeholder 4">
            <a:extLst>
              <a:ext uri="{FF2B5EF4-FFF2-40B4-BE49-F238E27FC236}">
                <a16:creationId xmlns:a16="http://schemas.microsoft.com/office/drawing/2014/main" id="{B404C91F-5E39-4426-AEF1-FE8F1051079A}"/>
              </a:ext>
            </a:extLst>
          </p:cNvPr>
          <p:cNvSpPr>
            <a:spLocks noGrp="1"/>
          </p:cNvSpPr>
          <p:nvPr>
            <p:ph type="sldNum" sz="quarter" idx="12"/>
          </p:nvPr>
        </p:nvSpPr>
        <p:spPr/>
        <p:txBody>
          <a:bodyPr/>
          <a:lstStyle/>
          <a:p>
            <a:fld id="{A829F25A-84D3-4F9E-BD6A-3ADD05BBF9F6}" type="slidenum">
              <a:rPr lang="en-US" altLang="en-US" smtClean="0"/>
              <a:pPr/>
              <a:t>51</a:t>
            </a:fld>
            <a:endParaRPr lang="en-US" altLang="en-US"/>
          </a:p>
        </p:txBody>
      </p:sp>
    </p:spTree>
    <p:extLst>
      <p:ext uri="{BB962C8B-B14F-4D97-AF65-F5344CB8AC3E}">
        <p14:creationId xmlns:p14="http://schemas.microsoft.com/office/powerpoint/2010/main" val="1671605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0DB7F6-D06C-4F91-94E4-BC05FDB7D78E}"/>
              </a:ext>
            </a:extLst>
          </p:cNvPr>
          <p:cNvSpPr>
            <a:spLocks noGrp="1"/>
          </p:cNvSpPr>
          <p:nvPr>
            <p:ph idx="1"/>
          </p:nvPr>
        </p:nvSpPr>
        <p:spPr>
          <a:xfrm>
            <a:off x="1083815" y="420376"/>
            <a:ext cx="10261600" cy="5181600"/>
          </a:xfrm>
        </p:spPr>
        <p:txBody>
          <a:bodyPr>
            <a:normAutofit/>
          </a:bodyPr>
          <a:lstStyle/>
          <a:p>
            <a:pPr marL="0" indent="0">
              <a:buNone/>
            </a:pPr>
            <a:r>
              <a:rPr lang="en-US" dirty="0"/>
              <a:t>We thank the VA members of our workgroup:</a:t>
            </a:r>
          </a:p>
          <a:p>
            <a:pPr marL="457200" lvl="1" indent="0">
              <a:buNone/>
            </a:pPr>
            <a:r>
              <a:rPr lang="en-US" dirty="0"/>
              <a:t>Sadie Larsen, Robyn Walser, Fanta Gibson, Jordana Meyerson, Douglas Lane, Donna Ames, James </a:t>
            </a:r>
            <a:r>
              <a:rPr lang="en-US" dirty="0" err="1"/>
              <a:t>Ratsch</a:t>
            </a:r>
            <a:r>
              <a:rPr lang="en-US" dirty="0"/>
              <a:t>, Geoffrey Tyrrell, Amelia Anthony, Ryan Weller, Chad Maxey and Scott Shreve.</a:t>
            </a:r>
          </a:p>
          <a:p>
            <a:pPr marL="457200" lvl="1" indent="0">
              <a:buNone/>
            </a:pPr>
            <a:endParaRPr lang="en-US" dirty="0"/>
          </a:p>
          <a:p>
            <a:pPr marL="0" indent="0">
              <a:buNone/>
            </a:pPr>
            <a:r>
              <a:rPr lang="en-US" dirty="0"/>
              <a:t>And the contributing Community Hospice partners:</a:t>
            </a:r>
          </a:p>
          <a:p>
            <a:pPr marL="457200" lvl="1" indent="0">
              <a:buNone/>
            </a:pPr>
            <a:r>
              <a:rPr lang="en-US" dirty="0"/>
              <a:t>Katherine Kemp, Amanda Anderson and Paige Hector</a:t>
            </a:r>
          </a:p>
          <a:p>
            <a:pPr marL="0" indent="0">
              <a:buNone/>
            </a:pPr>
            <a:endParaRPr lang="en-US" dirty="0"/>
          </a:p>
          <a:p>
            <a:pPr marL="0" indent="0">
              <a:buNone/>
            </a:pPr>
            <a:r>
              <a:rPr lang="en-US" dirty="0"/>
              <a:t>Thank you, our audience!</a:t>
            </a:r>
          </a:p>
          <a:p>
            <a:pPr marL="0" indent="0">
              <a:buNone/>
            </a:pPr>
            <a:endParaRPr lang="en-US" dirty="0"/>
          </a:p>
          <a:p>
            <a:pPr marL="0" indent="0">
              <a:buNone/>
            </a:pPr>
            <a:r>
              <a:rPr lang="en-US" dirty="0"/>
              <a:t>Questions or comments?</a:t>
            </a:r>
          </a:p>
        </p:txBody>
      </p:sp>
      <p:sp>
        <p:nvSpPr>
          <p:cNvPr id="4" name="Date Placeholder 3">
            <a:extLst>
              <a:ext uri="{FF2B5EF4-FFF2-40B4-BE49-F238E27FC236}">
                <a16:creationId xmlns:a16="http://schemas.microsoft.com/office/drawing/2014/main" id="{5942B010-3A4A-4D98-A7E9-F0B24FDA7720}"/>
              </a:ext>
            </a:extLst>
          </p:cNvPr>
          <p:cNvSpPr>
            <a:spLocks noGrp="1"/>
          </p:cNvSpPr>
          <p:nvPr>
            <p:ph type="dt" sz="half" idx="10"/>
          </p:nvPr>
        </p:nvSpPr>
        <p:spPr/>
        <p:txBody>
          <a:bodyPr/>
          <a:lstStyle/>
          <a:p>
            <a:pPr>
              <a:defRPr/>
            </a:pPr>
            <a:r>
              <a:rPr lang="en-US"/>
              <a:t>DATE</a:t>
            </a:r>
          </a:p>
        </p:txBody>
      </p:sp>
      <p:sp>
        <p:nvSpPr>
          <p:cNvPr id="5" name="Slide Number Placeholder 4">
            <a:extLst>
              <a:ext uri="{FF2B5EF4-FFF2-40B4-BE49-F238E27FC236}">
                <a16:creationId xmlns:a16="http://schemas.microsoft.com/office/drawing/2014/main" id="{D443F29F-A8AC-4191-9BE7-A08FD276F5B5}"/>
              </a:ext>
            </a:extLst>
          </p:cNvPr>
          <p:cNvSpPr>
            <a:spLocks noGrp="1"/>
          </p:cNvSpPr>
          <p:nvPr>
            <p:ph type="sldNum" sz="quarter" idx="12"/>
          </p:nvPr>
        </p:nvSpPr>
        <p:spPr/>
        <p:txBody>
          <a:bodyPr/>
          <a:lstStyle/>
          <a:p>
            <a:fld id="{A829F25A-84D3-4F9E-BD6A-3ADD05BBF9F6}" type="slidenum">
              <a:rPr lang="en-US" altLang="en-US" smtClean="0"/>
              <a:pPr/>
              <a:t>52</a:t>
            </a:fld>
            <a:endParaRPr lang="en-US" altLang="en-US"/>
          </a:p>
        </p:txBody>
      </p:sp>
    </p:spTree>
    <p:extLst>
      <p:ext uri="{BB962C8B-B14F-4D97-AF65-F5344CB8AC3E}">
        <p14:creationId xmlns:p14="http://schemas.microsoft.com/office/powerpoint/2010/main" val="29552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5103E-50CD-4140-B347-CDEA7D206134}"/>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Approach care assuming your patient has a history of trauma</a:t>
            </a:r>
          </a:p>
        </p:txBody>
      </p:sp>
      <p:sp>
        <p:nvSpPr>
          <p:cNvPr id="7" name="Content Placeholder 6">
            <a:extLst>
              <a:ext uri="{FF2B5EF4-FFF2-40B4-BE49-F238E27FC236}">
                <a16:creationId xmlns:a16="http://schemas.microsoft.com/office/drawing/2014/main" id="{B50E41AF-CF1A-4C45-A31C-6C0C0823F950}"/>
              </a:ext>
            </a:extLst>
          </p:cNvPr>
          <p:cNvSpPr>
            <a:spLocks noGrp="1"/>
          </p:cNvSpPr>
          <p:nvPr>
            <p:ph idx="1"/>
          </p:nvPr>
        </p:nvSpPr>
        <p:spPr>
          <a:xfrm>
            <a:off x="838200" y="1690688"/>
            <a:ext cx="9720073" cy="4195062"/>
          </a:xfrm>
        </p:spPr>
        <p:txBody>
          <a:bodyPr>
            <a:normAutofit fontScale="92500" lnSpcReduction="10000"/>
          </a:bodyPr>
          <a:lstStyle/>
          <a:p>
            <a:pPr marL="571500" indent="-571500">
              <a:spcAft>
                <a:spcPts val="600"/>
              </a:spcAft>
              <a:buFont typeface="Arial"/>
              <a:buChar char="•"/>
              <a:defRPr/>
            </a:pPr>
            <a:r>
              <a:rPr lang="en-US" altLang="en-US" sz="2400" b="1" dirty="0">
                <a:latin typeface="Arial" panose="020B0604020202020204" pitchFamily="34" charset="0"/>
                <a:cs typeface="Arial" panose="020B0604020202020204" pitchFamily="34" charset="0"/>
              </a:rPr>
              <a:t>Psychological trauma is common </a:t>
            </a:r>
            <a:r>
              <a:rPr lang="en-US" altLang="en-US" sz="2400" dirty="0">
                <a:latin typeface="Arial" panose="020B0604020202020204" pitchFamily="34" charset="0"/>
                <a:cs typeface="Arial" panose="020B0604020202020204" pitchFamily="34" charset="0"/>
              </a:rPr>
              <a:t>in the general population, with prevalence of up to 90% across the life span.</a:t>
            </a:r>
          </a:p>
          <a:p>
            <a:pPr marL="571500" indent="-571500">
              <a:spcAft>
                <a:spcPts val="600"/>
              </a:spcAft>
              <a:buFont typeface="Arial"/>
              <a:buChar char="•"/>
              <a:defRPr/>
            </a:pPr>
            <a:r>
              <a:rPr lang="en-US" altLang="en-US" sz="2400" b="1" dirty="0">
                <a:latin typeface="Arial" panose="020B0604020202020204" pitchFamily="34" charset="0"/>
                <a:cs typeface="Arial" panose="020B0604020202020204" pitchFamily="34" charset="0"/>
              </a:rPr>
              <a:t>Military veterans are at further risk </a:t>
            </a:r>
            <a:r>
              <a:rPr lang="en-US" altLang="en-US" sz="2400" dirty="0">
                <a:latin typeface="Arial" panose="020B0604020202020204" pitchFamily="34" charset="0"/>
                <a:cs typeface="Arial" panose="020B0604020202020204" pitchFamily="34" charset="0"/>
              </a:rPr>
              <a:t>of post-traumatic stress disorder (PTSD). </a:t>
            </a:r>
            <a:r>
              <a:rPr lang="en-US" sz="2400" dirty="0">
                <a:latin typeface="Arial" panose="020B0604020202020204" pitchFamily="34" charset="0"/>
                <a:cs typeface="Arial" panose="020B0604020202020204" pitchFamily="34" charset="0"/>
              </a:rPr>
              <a:t>30% of Vietnam veterans, 12% of Gulf war veterans, and 11-20% of Operation Enduring Freedom/Operation Iraqi Freedom (OEF/OIF) veterans are estimated to have had PTSD at some time in their lives.</a:t>
            </a:r>
            <a:endParaRPr lang="en-US" altLang="en-US" sz="2400" dirty="0">
              <a:latin typeface="Arial" panose="020B0604020202020204" pitchFamily="34" charset="0"/>
              <a:cs typeface="Arial" panose="020B0604020202020204" pitchFamily="34" charset="0"/>
            </a:endParaRPr>
          </a:p>
          <a:p>
            <a:pPr marL="571500" indent="-571500">
              <a:spcAft>
                <a:spcPts val="600"/>
              </a:spcAft>
              <a:buFont typeface="Arial"/>
              <a:buChar char="•"/>
              <a:defRPr/>
            </a:pPr>
            <a:r>
              <a:rPr lang="en-US" altLang="en-US" sz="2400" dirty="0">
                <a:latin typeface="Arial" panose="020B0604020202020204" pitchFamily="34" charset="0"/>
                <a:cs typeface="Arial" panose="020B0604020202020204" pitchFamily="34" charset="0"/>
              </a:rPr>
              <a:t>PTSD might </a:t>
            </a:r>
            <a:r>
              <a:rPr lang="en-US" altLang="en-US" sz="2400" b="1" dirty="0">
                <a:latin typeface="Arial" panose="020B0604020202020204" pitchFamily="34" charset="0"/>
                <a:cs typeface="Arial" panose="020B0604020202020204" pitchFamily="34" charset="0"/>
              </a:rPr>
              <a:t>impact the dying process </a:t>
            </a:r>
            <a:r>
              <a:rPr lang="en-US" altLang="en-US" sz="2400" dirty="0">
                <a:latin typeface="Arial" panose="020B0604020202020204" pitchFamily="34" charset="0"/>
                <a:cs typeface="Arial" panose="020B0604020202020204" pitchFamily="34" charset="0"/>
              </a:rPr>
              <a:t>through PTSD symptom exacerbation, distrust of providers, avoidance of medical care, and evoking of negative feelings upon life review.</a:t>
            </a:r>
          </a:p>
          <a:p>
            <a:pPr marL="571500" indent="-571500">
              <a:spcAft>
                <a:spcPts val="600"/>
              </a:spcAft>
              <a:buFont typeface="Arial"/>
              <a:buChar char="•"/>
              <a:defRPr/>
            </a:pPr>
            <a:r>
              <a:rPr lang="en-US" altLang="en-US" sz="2400" dirty="0">
                <a:latin typeface="Arial" panose="020B0604020202020204" pitchFamily="34" charset="0"/>
                <a:cs typeface="Arial" panose="020B0604020202020204" pitchFamily="34" charset="0"/>
              </a:rPr>
              <a:t>Trauma-informed care requires </a:t>
            </a:r>
            <a:r>
              <a:rPr lang="en-US" altLang="en-US" sz="2400" b="1" dirty="0">
                <a:latin typeface="Arial" panose="020B0604020202020204" pitchFamily="34" charset="0"/>
                <a:cs typeface="Arial" panose="020B0604020202020204" pitchFamily="34" charset="0"/>
              </a:rPr>
              <a:t>tailoring of interventions </a:t>
            </a:r>
            <a:r>
              <a:rPr lang="en-US" altLang="en-US" sz="2400" dirty="0">
                <a:latin typeface="Arial" panose="020B0604020202020204" pitchFamily="34" charset="0"/>
                <a:cs typeface="Arial" panose="020B0604020202020204" pitchFamily="34" charset="0"/>
              </a:rPr>
              <a:t>to mitigate the effects of trauma as patients experience life-limiting illnesses. </a:t>
            </a:r>
          </a:p>
          <a:p>
            <a:endParaRPr lang="en-US"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363C5F19-97B6-4B20-9E2D-6BF73719C79D}"/>
              </a:ext>
            </a:extLst>
          </p:cNvPr>
          <p:cNvGraphicFramePr>
            <a:graphicFrameLocks/>
          </p:cNvGraphicFramePr>
          <p:nvPr/>
        </p:nvGraphicFramePr>
        <p:xfrm>
          <a:off x="16875126" y="10744200"/>
          <a:ext cx="14671674" cy="10602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A69984F-55B9-429F-A257-BEB8CD1C7807}"/>
              </a:ext>
            </a:extLst>
          </p:cNvPr>
          <p:cNvSpPr txBox="1"/>
          <p:nvPr/>
        </p:nvSpPr>
        <p:spPr>
          <a:xfrm>
            <a:off x="8111039" y="5705067"/>
            <a:ext cx="534256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Ganzel 2018; Antoni et al 2012; Feldman et al 2006 </a:t>
            </a:r>
          </a:p>
        </p:txBody>
      </p:sp>
    </p:spTree>
    <p:extLst>
      <p:ext uri="{BB962C8B-B14F-4D97-AF65-F5344CB8AC3E}">
        <p14:creationId xmlns:p14="http://schemas.microsoft.com/office/powerpoint/2010/main" val="162437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6E995D9C-2A1F-44D1-ABFF-B777CD22AF02}"/>
              </a:ext>
            </a:extLst>
          </p:cNvPr>
          <p:cNvSpPr/>
          <p:nvPr/>
        </p:nvSpPr>
        <p:spPr>
          <a:xfrm>
            <a:off x="5177572" y="2177878"/>
            <a:ext cx="622341" cy="536229"/>
          </a:xfrm>
          <a:prstGeom prst="hexagon">
            <a:avLst>
              <a:gd name="adj" fmla="val 28900"/>
              <a:gd name="vf" fmla="val 115470"/>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sp>
      <p:sp>
        <p:nvSpPr>
          <p:cNvPr id="2" name="Title 1">
            <a:extLst>
              <a:ext uri="{FF2B5EF4-FFF2-40B4-BE49-F238E27FC236}">
                <a16:creationId xmlns:a16="http://schemas.microsoft.com/office/drawing/2014/main" id="{328E50B3-5BE3-4AE7-A8A8-35D22F5FBB11}"/>
              </a:ext>
            </a:extLst>
          </p:cNvPr>
          <p:cNvSpPr>
            <a:spLocks noGrp="1"/>
          </p:cNvSpPr>
          <p:nvPr>
            <p:ph type="title"/>
          </p:nvPr>
        </p:nvSpPr>
        <p:spPr>
          <a:xfrm>
            <a:off x="838200" y="278716"/>
            <a:ext cx="10515600" cy="1325563"/>
          </a:xfrm>
        </p:spPr>
        <p:txBody>
          <a:bodyPr>
            <a:noAutofit/>
          </a:bodyPr>
          <a:lstStyle/>
          <a:p>
            <a:r>
              <a:rPr lang="en-US" altLang="en-US" sz="3200" dirty="0">
                <a:latin typeface="Arial" panose="020B0604020202020204" pitchFamily="34" charset="0"/>
                <a:cs typeface="Arial" panose="020B0604020202020204" pitchFamily="34" charset="0"/>
              </a:rPr>
              <a:t>Trauma can overwhelm the ability to cope well</a:t>
            </a:r>
            <a:endParaRPr lang="en-US" sz="3200"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E690F123-B324-4CF2-8034-6FE8F9F3AD91}"/>
              </a:ext>
            </a:extLst>
          </p:cNvPr>
          <p:cNvGraphicFramePr>
            <a:graphicFrameLocks noGrp="1"/>
          </p:cNvGraphicFramePr>
          <p:nvPr>
            <p:ph idx="1"/>
            <p:extLst>
              <p:ext uri="{D42A27DB-BD31-4B8C-83A1-F6EECF244321}">
                <p14:modId xmlns:p14="http://schemas.microsoft.com/office/powerpoint/2010/main" val="4053480738"/>
              </p:ext>
            </p:extLst>
          </p:nvPr>
        </p:nvGraphicFramePr>
        <p:xfrm>
          <a:off x="1127014" y="1398305"/>
          <a:ext cx="10226786" cy="4402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0F162D0-7791-4098-BC05-DD965AD262B7}"/>
              </a:ext>
            </a:extLst>
          </p:cNvPr>
          <p:cNvSpPr txBox="1"/>
          <p:nvPr/>
        </p:nvSpPr>
        <p:spPr>
          <a:xfrm>
            <a:off x="7437689" y="5782297"/>
            <a:ext cx="6359698" cy="276999"/>
          </a:xfrm>
          <a:prstGeom prst="rect">
            <a:avLst/>
          </a:prstGeom>
          <a:noFill/>
        </p:spPr>
        <p:txBody>
          <a:bodyPr wrap="square" rtlCol="0">
            <a:spAutoFit/>
          </a:bodyPr>
          <a:lstStyle/>
          <a:p>
            <a:r>
              <a:rPr lang="en-US" altLang="en-US" sz="1200" dirty="0">
                <a:latin typeface="Arial" panose="020B0604020202020204" pitchFamily="34" charset="0"/>
                <a:cs typeface="Arial" panose="020B0604020202020204" pitchFamily="34" charset="0"/>
              </a:rPr>
              <a:t>Substance Abuse and Mental Health Services Administration 2014</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66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4192-1570-427C-B238-0D8B0619979A}"/>
              </a:ext>
            </a:extLst>
          </p:cNvPr>
          <p:cNvSpPr>
            <a:spLocks noGrp="1"/>
          </p:cNvSpPr>
          <p:nvPr>
            <p:ph type="title"/>
          </p:nvPr>
        </p:nvSpPr>
        <p:spPr>
          <a:xfrm>
            <a:off x="149629" y="118986"/>
            <a:ext cx="10515600" cy="1325563"/>
          </a:xfrm>
        </p:spPr>
        <p:txBody>
          <a:bodyPr>
            <a:normAutofit/>
          </a:bodyPr>
          <a:lstStyle/>
          <a:p>
            <a:r>
              <a:rPr lang="en-US" sz="3200" dirty="0">
                <a:latin typeface="Arial" panose="020B0604020202020204" pitchFamily="34" charset="0"/>
                <a:cs typeface="Arial" panose="020B0604020202020204" pitchFamily="34" charset="0"/>
              </a:rPr>
              <a:t>Many interventions for treatment of PTSD might not be appropriate at end-of-life </a:t>
            </a:r>
          </a:p>
        </p:txBody>
      </p:sp>
      <p:sp>
        <p:nvSpPr>
          <p:cNvPr id="4" name="TextBox 3">
            <a:extLst>
              <a:ext uri="{FF2B5EF4-FFF2-40B4-BE49-F238E27FC236}">
                <a16:creationId xmlns:a16="http://schemas.microsoft.com/office/drawing/2014/main" id="{106371E2-BFD6-4B9A-9C51-261FCD02CD1F}"/>
              </a:ext>
            </a:extLst>
          </p:cNvPr>
          <p:cNvSpPr txBox="1"/>
          <p:nvPr/>
        </p:nvSpPr>
        <p:spPr>
          <a:xfrm>
            <a:off x="9963849" y="5662002"/>
            <a:ext cx="231168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Feldman et al 2014 </a:t>
            </a:r>
          </a:p>
        </p:txBody>
      </p:sp>
      <p:sp>
        <p:nvSpPr>
          <p:cNvPr id="21" name="Content Placeholder 3">
            <a:extLst>
              <a:ext uri="{FF2B5EF4-FFF2-40B4-BE49-F238E27FC236}">
                <a16:creationId xmlns:a16="http://schemas.microsoft.com/office/drawing/2014/main" id="{7716B6BB-15CA-4097-A245-523F2E315AD3}"/>
              </a:ext>
            </a:extLst>
          </p:cNvPr>
          <p:cNvSpPr txBox="1">
            <a:spLocks/>
          </p:cNvSpPr>
          <p:nvPr/>
        </p:nvSpPr>
        <p:spPr>
          <a:xfrm>
            <a:off x="4984044" y="1737550"/>
            <a:ext cx="7174706" cy="2943370"/>
          </a:xfrm>
          <a:prstGeom prst="rect">
            <a:avLst/>
          </a:prstGeom>
          <a:noFill/>
          <a:ln w="69850">
            <a:solidFill>
              <a:schemeClr val="tx2">
                <a:lumMod val="20000"/>
                <a:lumOff val="80000"/>
              </a:schemeClr>
            </a:solidFill>
          </a:ln>
        </p:spPr>
        <p:txBody>
          <a:bodyPr vert="horz" wrap="square" lIns="45720" tIns="45720" rIns="4572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defRPr/>
            </a:pPr>
            <a:r>
              <a:rPr lang="en-US" b="1" dirty="0">
                <a:latin typeface="Arial" panose="020B0604020202020204" pitchFamily="34" charset="0"/>
                <a:ea typeface="MS PGothic" charset="0"/>
                <a:cs typeface="Arial" panose="020B0604020202020204" pitchFamily="34" charset="0"/>
              </a:rPr>
              <a:t>Palliate immediate discomfort and provide social supports</a:t>
            </a:r>
            <a:endParaRPr lang="en-US" dirty="0">
              <a:latin typeface="Arial" panose="020B0604020202020204" pitchFamily="34" charset="0"/>
              <a:ea typeface="MS PGothic" charset="0"/>
              <a:cs typeface="Arial" panose="020B0604020202020204" pitchFamily="34" charset="0"/>
            </a:endParaRPr>
          </a:p>
          <a:p>
            <a:pPr marL="0" indent="0" algn="ctr">
              <a:buNone/>
              <a:defRPr/>
            </a:pPr>
            <a:r>
              <a:rPr lang="en-US" dirty="0">
                <a:latin typeface="Arial" panose="020B0604020202020204" pitchFamily="34" charset="0"/>
                <a:ea typeface="MS PGothic" charset="0"/>
                <a:cs typeface="Arial" panose="020B0604020202020204" pitchFamily="34" charset="0"/>
              </a:rPr>
              <a:t>Active listening and reassurance</a:t>
            </a:r>
          </a:p>
          <a:p>
            <a:pPr marL="0" indent="0" algn="ctr">
              <a:buNone/>
              <a:defRPr/>
            </a:pPr>
            <a:r>
              <a:rPr lang="en-US" dirty="0">
                <a:latin typeface="Arial" panose="020B0604020202020204" pitchFamily="34" charset="0"/>
                <a:ea typeface="MS PGothic" charset="0"/>
                <a:cs typeface="Arial" panose="020B0604020202020204" pitchFamily="34" charset="0"/>
              </a:rPr>
              <a:t>Direct assistance in solving practical problems</a:t>
            </a:r>
          </a:p>
          <a:p>
            <a:pPr marL="0" indent="0" algn="ctr">
              <a:buNone/>
              <a:defRPr/>
            </a:pPr>
            <a:r>
              <a:rPr lang="en-US" dirty="0">
                <a:latin typeface="Arial" panose="020B0604020202020204" pitchFamily="34" charset="0"/>
                <a:ea typeface="MS PGothic" charset="0"/>
                <a:cs typeface="Arial" panose="020B0604020202020204" pitchFamily="34" charset="0"/>
              </a:rPr>
              <a:t>Work with providers and loved ones to avoid triggering PTSD symptoms</a:t>
            </a:r>
          </a:p>
          <a:p>
            <a:pPr marL="0" indent="0" algn="ctr">
              <a:buNone/>
              <a:defRPr/>
            </a:pPr>
            <a:r>
              <a:rPr lang="en-US" dirty="0">
                <a:latin typeface="Arial" panose="020B0604020202020204" pitchFamily="34" charset="0"/>
                <a:ea typeface="MS PGothic" charset="0"/>
                <a:cs typeface="Arial" panose="020B0604020202020204" pitchFamily="34" charset="0"/>
              </a:rPr>
              <a:t>Mediate discussions with providers and loved ones</a:t>
            </a:r>
          </a:p>
        </p:txBody>
      </p:sp>
      <p:graphicFrame>
        <p:nvGraphicFramePr>
          <p:cNvPr id="5" name="Diagram 4">
            <a:extLst>
              <a:ext uri="{FF2B5EF4-FFF2-40B4-BE49-F238E27FC236}">
                <a16:creationId xmlns:a16="http://schemas.microsoft.com/office/drawing/2014/main" id="{3B593ABA-A172-4522-8425-D0E39271D7FC}"/>
              </a:ext>
            </a:extLst>
          </p:cNvPr>
          <p:cNvGraphicFramePr/>
          <p:nvPr>
            <p:extLst>
              <p:ext uri="{D42A27DB-BD31-4B8C-83A1-F6EECF244321}">
                <p14:modId xmlns:p14="http://schemas.microsoft.com/office/powerpoint/2010/main" val="3876297398"/>
              </p:ext>
            </p:extLst>
          </p:nvPr>
        </p:nvGraphicFramePr>
        <p:xfrm>
          <a:off x="0" y="1698619"/>
          <a:ext cx="4942507" cy="4377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31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D3A-DA67-F845-BF0B-DC7D1949A108}"/>
              </a:ext>
            </a:extLst>
          </p:cNvPr>
          <p:cNvSpPr>
            <a:spLocks noGrp="1"/>
          </p:cNvSpPr>
          <p:nvPr>
            <p:ph type="title"/>
          </p:nvPr>
        </p:nvSpPr>
        <p:spPr/>
        <p:txBody>
          <a:bodyPr/>
          <a:lstStyle/>
          <a:p>
            <a:pPr>
              <a:defRPr/>
            </a:pPr>
            <a:r>
              <a:rPr lang="en-US" dirty="0"/>
              <a:t>Community Hospice Perspective</a:t>
            </a:r>
          </a:p>
        </p:txBody>
      </p:sp>
    </p:spTree>
    <p:extLst>
      <p:ext uri="{BB962C8B-B14F-4D97-AF65-F5344CB8AC3E}">
        <p14:creationId xmlns:p14="http://schemas.microsoft.com/office/powerpoint/2010/main" val="3043011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1C801E2F0CBC4E8518E769EBB29C34" ma:contentTypeVersion="12" ma:contentTypeDescription="Create a new document." ma:contentTypeScope="" ma:versionID="7d0b323ef92541019328894818ff80cd">
  <xsd:schema xmlns:xsd="http://www.w3.org/2001/XMLSchema" xmlns:xs="http://www.w3.org/2001/XMLSchema" xmlns:p="http://schemas.microsoft.com/office/2006/metadata/properties" xmlns:ns2="769e4be3-865e-402b-9936-3344b59cfdf9" xmlns:ns3="bac72594-2e55-4534-8a6c-47b9bf6bc2b6" targetNamespace="http://schemas.microsoft.com/office/2006/metadata/properties" ma:root="true" ma:fieldsID="020e3879dede8c1d39f95beba1be586d" ns2:_="" ns3:_="">
    <xsd:import namespace="769e4be3-865e-402b-9936-3344b59cfdf9"/>
    <xsd:import namespace="bac72594-2e55-4534-8a6c-47b9bf6bc2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e4be3-865e-402b-9936-3344b59cfd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72594-2e55-4534-8a6c-47b9bf6bc2b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9CA50C-70BA-473A-B220-B8CEFAB17EF1}">
  <ds:schemaRefs>
    <ds:schemaRef ds:uri="http://schemas.microsoft.com/sharepoint/v3/contenttype/forms"/>
  </ds:schemaRefs>
</ds:datastoreItem>
</file>

<file path=customXml/itemProps2.xml><?xml version="1.0" encoding="utf-8"?>
<ds:datastoreItem xmlns:ds="http://schemas.openxmlformats.org/officeDocument/2006/customXml" ds:itemID="{F8B6B7E6-AA14-4522-B8FA-8A7DE2912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9e4be3-865e-402b-9936-3344b59cfdf9"/>
    <ds:schemaRef ds:uri="bac72594-2e55-4534-8a6c-47b9bf6bc2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20C936-8801-411A-B1D4-622009D5513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3573</TotalTime>
  <Words>7220</Words>
  <Application>Microsoft Office PowerPoint</Application>
  <PresentationFormat>Widescreen</PresentationFormat>
  <Paragraphs>541</Paragraphs>
  <Slides>52</Slides>
  <Notes>19</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52</vt:i4>
      </vt:variant>
    </vt:vector>
  </HeadingPairs>
  <TitlesOfParts>
    <vt:vector size="69" baseType="lpstr">
      <vt:lpstr>AdvP7B6C</vt:lpstr>
      <vt:lpstr>Arial</vt:lpstr>
      <vt:lpstr>Arial Narrow</vt:lpstr>
      <vt:lpstr>Avenir</vt:lpstr>
      <vt:lpstr>Baskerville Old Face</vt:lpstr>
      <vt:lpstr>Bitter</vt:lpstr>
      <vt:lpstr>Calibri</vt:lpstr>
      <vt:lpstr>Calibri Light</vt:lpstr>
      <vt:lpstr>Courier New</vt:lpstr>
      <vt:lpstr>Georgia</vt:lpstr>
      <vt:lpstr>Montserrat</vt:lpstr>
      <vt:lpstr>Roboto</vt:lpstr>
      <vt:lpstr>Source Sans Pro</vt:lpstr>
      <vt:lpstr>Tw Cen MT</vt:lpstr>
      <vt:lpstr>Wingdings</vt:lpstr>
      <vt:lpstr>Office Theme</vt:lpstr>
      <vt:lpstr>Custom Design</vt:lpstr>
      <vt:lpstr>Trauma-Informed Care: Screening and Referral of Veterans on Hospice</vt:lpstr>
      <vt:lpstr>Presenters (in order of presentation):</vt:lpstr>
      <vt:lpstr>Polling questions</vt:lpstr>
      <vt:lpstr>Objectives</vt:lpstr>
      <vt:lpstr>Setting the stage</vt:lpstr>
      <vt:lpstr>Approach care assuming your patient has a history of trauma</vt:lpstr>
      <vt:lpstr>Trauma can overwhelm the ability to cope well</vt:lpstr>
      <vt:lpstr>Many interventions for treatment of PTSD might not be appropriate at end-of-life </vt:lpstr>
      <vt:lpstr>Community Hospice Perspective</vt:lpstr>
      <vt:lpstr>How do I connect this in the field?</vt:lpstr>
      <vt:lpstr>Field Interventions vs. Referrals</vt:lpstr>
      <vt:lpstr>Teamwork for Veteran Patient Care</vt:lpstr>
      <vt:lpstr>Overview of Post-traumatic Stress Disorder and Moral Injury</vt:lpstr>
      <vt:lpstr>PowerPoint Presentation</vt:lpstr>
      <vt:lpstr>TRAUMA in DSM-5</vt:lpstr>
      <vt:lpstr>WHAT IS TRAUMATIC STRESS?</vt:lpstr>
      <vt:lpstr>PTSD Symptom Clusters</vt:lpstr>
      <vt:lpstr>What is Moral Injury?</vt:lpstr>
      <vt:lpstr>PowerPoint Presentation</vt:lpstr>
      <vt:lpstr>Moral Injury associated with distress</vt:lpstr>
      <vt:lpstr>Moral injury &amp; PTSD overlap</vt:lpstr>
      <vt:lpstr>Screening: Opening the Conversation</vt:lpstr>
      <vt:lpstr>Screening Questions: Starting the Conversation</vt:lpstr>
      <vt:lpstr>How to Ask and How to Respond</vt:lpstr>
      <vt:lpstr>Scenarios</vt:lpstr>
      <vt:lpstr>Scenarios (continued)</vt:lpstr>
      <vt:lpstr>Scenarios (continued)</vt:lpstr>
      <vt:lpstr>Care for the Staff</vt:lpstr>
      <vt:lpstr>Assessment</vt:lpstr>
      <vt:lpstr>PTSD Screening and Symptom severity</vt:lpstr>
      <vt:lpstr>PC-PTSD-5</vt:lpstr>
      <vt:lpstr>Moral injury assessment</vt:lpstr>
      <vt:lpstr>Moral Injury Events Scale (Nash et al., 2013)</vt:lpstr>
      <vt:lpstr>When to refer?</vt:lpstr>
      <vt:lpstr>PTSD and moral injury SEVERITY and impact</vt:lpstr>
      <vt:lpstr>PTSD and moral injury SEVERITY and impact</vt:lpstr>
      <vt:lpstr>Considerations for when to refer to VA:</vt:lpstr>
      <vt:lpstr>Connecting to VA Resources</vt:lpstr>
      <vt:lpstr>Connecting to VA Resources</vt:lpstr>
      <vt:lpstr>Veterans Crisis Line</vt:lpstr>
      <vt:lpstr>Crisis Chat </vt:lpstr>
      <vt:lpstr>Applying for VA Healthcare What Information is needed</vt:lpstr>
      <vt:lpstr>Applying for VA Healthcare</vt:lpstr>
      <vt:lpstr>PowerPoint Presentation</vt:lpstr>
      <vt:lpstr>PTSD Consultation program for providers treating veterans</vt:lpstr>
      <vt:lpstr>PTSD consultation program</vt:lpstr>
      <vt:lpstr>PTSD Consultation Program: FAQ (Videos) </vt:lpstr>
      <vt:lpstr>PowerPoint Presentation</vt:lpstr>
      <vt:lpstr>Accessing Telemental Health</vt:lpstr>
      <vt:lpstr>VA Digital Divide Consult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Katherine Kemp</cp:lastModifiedBy>
  <cp:revision>76</cp:revision>
  <cp:lastPrinted>2020-01-07T17:22:36Z</cp:lastPrinted>
  <dcterms:created xsi:type="dcterms:W3CDTF">2018-07-23T12:12:13Z</dcterms:created>
  <dcterms:modified xsi:type="dcterms:W3CDTF">2021-11-16T21:16:27Z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0x010100451C801E2F0CBC4E8518E769EBB29C34</vt:lpwstr>
  </property>
</Properties>
</file>